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17"/>
  </p:handoutMasterIdLst>
  <p:sldIdLst>
    <p:sldId id="257" r:id="rId4"/>
    <p:sldId id="259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2" r:id="rId15"/>
    <p:sldId id="273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09DCD-48F7-4395-9A4D-78F40AE989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78541-A691-4C63-A557-85D3C4420D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EDCDE-8938-4E75-98CC-F29CFF2C1DE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: 圆角 37"/>
          <p:cNvSpPr/>
          <p:nvPr/>
        </p:nvSpPr>
        <p:spPr>
          <a:xfrm rot="18163517">
            <a:off x="-246152" y="778696"/>
            <a:ext cx="10157362" cy="1015736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179547" y="328612"/>
            <a:ext cx="5373161" cy="6537825"/>
            <a:chOff x="9179547" y="328612"/>
            <a:chExt cx="5373161" cy="6537825"/>
          </a:xfrm>
        </p:grpSpPr>
        <p:sp>
          <p:nvSpPr>
            <p:cNvPr id="17" name="任意多边形: 形状 16"/>
            <p:cNvSpPr/>
            <p:nvPr/>
          </p:nvSpPr>
          <p:spPr>
            <a:xfrm rot="18939987">
              <a:off x="9179547" y="916165"/>
              <a:ext cx="5373161" cy="5244849"/>
            </a:xfrm>
            <a:custGeom>
              <a:avLst/>
              <a:gdLst>
                <a:gd name="connsiteX0" fmla="*/ 5373161 w 5373161"/>
                <a:gd name="connsiteY0" fmla="*/ 380633 h 5244849"/>
                <a:gd name="connsiteX1" fmla="*/ 620806 w 5373161"/>
                <a:gd name="connsiteY1" fmla="*/ 5244849 h 5244849"/>
                <a:gd name="connsiteX2" fmla="*/ 48096 w 5373161"/>
                <a:gd name="connsiteY2" fmla="*/ 4685309 h 5244849"/>
                <a:gd name="connsiteX3" fmla="*/ 27507 w 5373161"/>
                <a:gd name="connsiteY3" fmla="*/ 4593453 h 5244849"/>
                <a:gd name="connsiteX4" fmla="*/ 0 w 5373161"/>
                <a:gd name="connsiteY4" fmla="*/ 4281705 h 5244849"/>
                <a:gd name="connsiteX5" fmla="*/ 0 w 5373161"/>
                <a:gd name="connsiteY5" fmla="*/ 1761122 h 5244849"/>
                <a:gd name="connsiteX6" fmla="*/ 1761122 w 5373161"/>
                <a:gd name="connsiteY6" fmla="*/ 0 h 5244849"/>
                <a:gd name="connsiteX7" fmla="*/ 4281705 w 5373161"/>
                <a:gd name="connsiteY7" fmla="*/ 0 h 5244849"/>
                <a:gd name="connsiteX8" fmla="*/ 5266365 w 5373161"/>
                <a:gd name="connsiteY8" fmla="*/ 300772 h 524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73161" h="5244849">
                  <a:moveTo>
                    <a:pt x="5373161" y="380633"/>
                  </a:moveTo>
                  <a:lnTo>
                    <a:pt x="620806" y="5244849"/>
                  </a:lnTo>
                  <a:lnTo>
                    <a:pt x="48096" y="4685309"/>
                  </a:lnTo>
                  <a:lnTo>
                    <a:pt x="27507" y="4593453"/>
                  </a:lnTo>
                  <a:cubicBezTo>
                    <a:pt x="9432" y="4492267"/>
                    <a:pt x="0" y="4388088"/>
                    <a:pt x="0" y="4281705"/>
                  </a:cubicBezTo>
                  <a:lnTo>
                    <a:pt x="0" y="1761122"/>
                  </a:lnTo>
                  <a:cubicBezTo>
                    <a:pt x="0" y="788481"/>
                    <a:pt x="788481" y="0"/>
                    <a:pt x="1761122" y="0"/>
                  </a:cubicBezTo>
                  <a:lnTo>
                    <a:pt x="4281705" y="0"/>
                  </a:lnTo>
                  <a:cubicBezTo>
                    <a:pt x="4646445" y="0"/>
                    <a:pt x="4985288" y="110880"/>
                    <a:pt x="5266365" y="300772"/>
                  </a:cubicBezTo>
                  <a:close/>
                </a:path>
              </a:pathLst>
            </a:custGeom>
            <a:solidFill>
              <a:srgbClr val="E8CE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2" name="任意多边形: 形状 31"/>
            <p:cNvSpPr/>
            <p:nvPr/>
          </p:nvSpPr>
          <p:spPr>
            <a:xfrm rot="18939987">
              <a:off x="10499528" y="2143994"/>
              <a:ext cx="2948215" cy="2974451"/>
            </a:xfrm>
            <a:custGeom>
              <a:avLst/>
              <a:gdLst>
                <a:gd name="connsiteX0" fmla="*/ 2891153 w 2948215"/>
                <a:gd name="connsiteY0" fmla="*/ 269823 h 2974451"/>
                <a:gd name="connsiteX1" fmla="*/ 2948215 w 2948215"/>
                <a:gd name="connsiteY1" fmla="*/ 332607 h 2974451"/>
                <a:gd name="connsiteX2" fmla="*/ 367125 w 2948215"/>
                <a:gd name="connsiteY2" fmla="*/ 2974451 h 2974451"/>
                <a:gd name="connsiteX3" fmla="*/ 335245 w 2948215"/>
                <a:gd name="connsiteY3" fmla="*/ 2950612 h 2974451"/>
                <a:gd name="connsiteX4" fmla="*/ 0 w 2948215"/>
                <a:gd name="connsiteY4" fmla="*/ 2239742 h 2974451"/>
                <a:gd name="connsiteX5" fmla="*/ 0 w 2948215"/>
                <a:gd name="connsiteY5" fmla="*/ 921235 h 2974451"/>
                <a:gd name="connsiteX6" fmla="*/ 921235 w 2948215"/>
                <a:gd name="connsiteY6" fmla="*/ 0 h 2974451"/>
                <a:gd name="connsiteX7" fmla="*/ 2239742 w 2948215"/>
                <a:gd name="connsiteY7" fmla="*/ 0 h 2974451"/>
                <a:gd name="connsiteX8" fmla="*/ 2891153 w 2948215"/>
                <a:gd name="connsiteY8" fmla="*/ 269823 h 297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8215" h="2974451">
                  <a:moveTo>
                    <a:pt x="2891153" y="269823"/>
                  </a:moveTo>
                  <a:lnTo>
                    <a:pt x="2948215" y="332607"/>
                  </a:lnTo>
                  <a:lnTo>
                    <a:pt x="367125" y="2974451"/>
                  </a:lnTo>
                  <a:lnTo>
                    <a:pt x="335245" y="2950612"/>
                  </a:lnTo>
                  <a:cubicBezTo>
                    <a:pt x="130503" y="2781644"/>
                    <a:pt x="0" y="2525933"/>
                    <a:pt x="0" y="2239742"/>
                  </a:cubicBezTo>
                  <a:lnTo>
                    <a:pt x="0" y="921235"/>
                  </a:lnTo>
                  <a:cubicBezTo>
                    <a:pt x="0" y="412451"/>
                    <a:pt x="412451" y="0"/>
                    <a:pt x="921235" y="0"/>
                  </a:cubicBezTo>
                  <a:lnTo>
                    <a:pt x="2239742" y="0"/>
                  </a:lnTo>
                  <a:cubicBezTo>
                    <a:pt x="2494134" y="0"/>
                    <a:pt x="2724442" y="103112"/>
                    <a:pt x="2891153" y="269823"/>
                  </a:cubicBezTo>
                  <a:close/>
                </a:path>
              </a:pathLst>
            </a:custGeom>
            <a:solidFill>
              <a:srgbClr val="F6EF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9" name="任意多边形: 形状 38"/>
            <p:cNvSpPr/>
            <p:nvPr/>
          </p:nvSpPr>
          <p:spPr>
            <a:xfrm rot="18163517">
              <a:off x="9762150" y="985914"/>
              <a:ext cx="4631451" cy="3316848"/>
            </a:xfrm>
            <a:custGeom>
              <a:avLst/>
              <a:gdLst>
                <a:gd name="connsiteX0" fmla="*/ 4631451 w 4631451"/>
                <a:gd name="connsiteY0" fmla="*/ 340623 h 3316848"/>
                <a:gd name="connsiteX1" fmla="*/ 0 w 4631451"/>
                <a:gd name="connsiteY1" fmla="*/ 3316848 h 3316848"/>
                <a:gd name="connsiteX2" fmla="*/ 0 w 4631451"/>
                <a:gd name="connsiteY2" fmla="*/ 2078259 h 3316848"/>
                <a:gd name="connsiteX3" fmla="*/ 2078259 w 4631451"/>
                <a:gd name="connsiteY3" fmla="*/ 0 h 3316848"/>
                <a:gd name="connsiteX4" fmla="*/ 3493034 w 4631451"/>
                <a:gd name="connsiteY4" fmla="*/ 0 h 3316848"/>
                <a:gd name="connsiteX5" fmla="*/ 4483656 w 4631451"/>
                <a:gd name="connsiteY5" fmla="*/ 250835 h 3316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1451" h="3316848">
                  <a:moveTo>
                    <a:pt x="4631451" y="340623"/>
                  </a:moveTo>
                  <a:lnTo>
                    <a:pt x="0" y="3316848"/>
                  </a:lnTo>
                  <a:lnTo>
                    <a:pt x="0" y="2078259"/>
                  </a:lnTo>
                  <a:cubicBezTo>
                    <a:pt x="0" y="930468"/>
                    <a:pt x="930468" y="0"/>
                    <a:pt x="2078259" y="0"/>
                  </a:cubicBezTo>
                  <a:lnTo>
                    <a:pt x="3493034" y="0"/>
                  </a:lnTo>
                  <a:cubicBezTo>
                    <a:pt x="3851719" y="0"/>
                    <a:pt x="4189180" y="90866"/>
                    <a:pt x="4483656" y="250835"/>
                  </a:cubicBezTo>
                  <a:close/>
                </a:path>
              </a:pathLst>
            </a:custGeom>
            <a:solidFill>
              <a:srgbClr val="FF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11041429" y="3643221"/>
              <a:ext cx="1179724" cy="3223216"/>
            </a:xfrm>
            <a:custGeom>
              <a:avLst/>
              <a:gdLst>
                <a:gd name="connsiteX0" fmla="*/ 1179724 w 1179724"/>
                <a:gd name="connsiteY0" fmla="*/ 0 h 3223216"/>
                <a:gd name="connsiteX1" fmla="*/ 1179724 w 1179724"/>
                <a:gd name="connsiteY1" fmla="*/ 3223216 h 3223216"/>
                <a:gd name="connsiteX2" fmla="*/ 321961 w 1179724"/>
                <a:gd name="connsiteY2" fmla="*/ 3223216 h 3223216"/>
                <a:gd name="connsiteX3" fmla="*/ 33020 w 1179724"/>
                <a:gd name="connsiteY3" fmla="*/ 2927474 h 3223216"/>
                <a:gd name="connsiteX4" fmla="*/ 27285 w 1179724"/>
                <a:gd name="connsiteY4" fmla="*/ 2887299 h 3223216"/>
                <a:gd name="connsiteX5" fmla="*/ 0 w 1179724"/>
                <a:gd name="connsiteY5" fmla="*/ 2399715 h 3223216"/>
                <a:gd name="connsiteX6" fmla="*/ 1072359 w 1179724"/>
                <a:gd name="connsiteY6" fmla="*/ 29518 h 322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9724" h="3223216">
                  <a:moveTo>
                    <a:pt x="1179724" y="0"/>
                  </a:moveTo>
                  <a:lnTo>
                    <a:pt x="1179724" y="3223216"/>
                  </a:lnTo>
                  <a:lnTo>
                    <a:pt x="321961" y="3223216"/>
                  </a:lnTo>
                  <a:lnTo>
                    <a:pt x="33020" y="2927474"/>
                  </a:lnTo>
                  <a:lnTo>
                    <a:pt x="27285" y="2887299"/>
                  </a:lnTo>
                  <a:cubicBezTo>
                    <a:pt x="9395" y="2729805"/>
                    <a:pt x="0" y="2566737"/>
                    <a:pt x="0" y="2399715"/>
                  </a:cubicBezTo>
                  <a:cubicBezTo>
                    <a:pt x="0" y="1230567"/>
                    <a:pt x="460365" y="255113"/>
                    <a:pt x="1072359" y="29518"/>
                  </a:cubicBezTo>
                  <a:close/>
                </a:path>
              </a:pathLst>
            </a:custGeom>
            <a:solidFill>
              <a:srgbClr val="1313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0" name="任意多边形: 形状 19"/>
            <p:cNvSpPr/>
            <p:nvPr/>
          </p:nvSpPr>
          <p:spPr>
            <a:xfrm rot="18939987">
              <a:off x="10187592" y="4065478"/>
              <a:ext cx="1276749" cy="2686093"/>
            </a:xfrm>
            <a:custGeom>
              <a:avLst/>
              <a:gdLst>
                <a:gd name="connsiteX0" fmla="*/ 1271022 w 1276749"/>
                <a:gd name="connsiteY0" fmla="*/ 0 h 2686093"/>
                <a:gd name="connsiteX1" fmla="*/ 1276749 w 1276749"/>
                <a:gd name="connsiteY1" fmla="*/ 56809 h 2686093"/>
                <a:gd name="connsiteX2" fmla="*/ 1276749 w 1276749"/>
                <a:gd name="connsiteY2" fmla="*/ 1147415 h 2686093"/>
                <a:gd name="connsiteX3" fmla="*/ 25716 w 1276749"/>
                <a:gd name="connsiteY3" fmla="*/ 2682382 h 2686093"/>
                <a:gd name="connsiteX4" fmla="*/ 1398 w 1276749"/>
                <a:gd name="connsiteY4" fmla="*/ 2686093 h 2686093"/>
                <a:gd name="connsiteX5" fmla="*/ 0 w 1276749"/>
                <a:gd name="connsiteY5" fmla="*/ 2113214 h 2686093"/>
                <a:gd name="connsiteX6" fmla="*/ 56043 w 1276749"/>
                <a:gd name="connsiteY6" fmla="*/ 2063018 h 2686093"/>
                <a:gd name="connsiteX7" fmla="*/ 1224812 w 1276749"/>
                <a:gd name="connsiteY7" fmla="*/ 252198 h 2686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749" h="2686093">
                  <a:moveTo>
                    <a:pt x="1271022" y="0"/>
                  </a:moveTo>
                  <a:lnTo>
                    <a:pt x="1276749" y="56809"/>
                  </a:lnTo>
                  <a:lnTo>
                    <a:pt x="1276749" y="1147415"/>
                  </a:lnTo>
                  <a:cubicBezTo>
                    <a:pt x="1276749" y="1904569"/>
                    <a:pt x="739679" y="2536284"/>
                    <a:pt x="25716" y="2682382"/>
                  </a:cubicBezTo>
                  <a:lnTo>
                    <a:pt x="1398" y="2686093"/>
                  </a:lnTo>
                  <a:lnTo>
                    <a:pt x="0" y="2113214"/>
                  </a:lnTo>
                  <a:lnTo>
                    <a:pt x="56043" y="2063018"/>
                  </a:lnTo>
                  <a:cubicBezTo>
                    <a:pt x="664259" y="1497926"/>
                    <a:pt x="1072560" y="880232"/>
                    <a:pt x="1224812" y="252198"/>
                  </a:cubicBezTo>
                  <a:close/>
                </a:path>
              </a:pathLst>
            </a:custGeom>
            <a:solidFill>
              <a:srgbClr val="FF7A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328420" y="1537335"/>
            <a:ext cx="99790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🤖️Anime Ratings Analysis &amp; </a:t>
            </a:r>
            <a:endParaRPr lang="zh-CN" altLang="en-US" sz="4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CN" altLang="en-US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🧚Recommend</a:t>
            </a:r>
            <a:r>
              <a:rPr lang="en-US" altLang="zh-CN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ing</a:t>
            </a:r>
            <a:r>
              <a:rPr lang="zh-CN" altLang="en-US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 System</a:t>
            </a:r>
            <a:endParaRPr lang="zh-CN" altLang="en-US" sz="4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328420" y="3185160"/>
            <a:ext cx="37528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300" dirty="0">
                <a:latin typeface="Arial" panose="020B0604020202020204" pitchFamily="34" charset="0"/>
                <a:cs typeface="Arial" panose="020B0604020202020204" pitchFamily="34" charset="0"/>
              </a:rPr>
              <a:t>Group2: Jingwen Qiu, 	    Yuchen Chang</a:t>
            </a:r>
            <a:endParaRPr lang="en-US" altLang="zh-CN" sz="2000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383014" y="5192946"/>
            <a:ext cx="2165328" cy="431155"/>
            <a:chOff x="1342760" y="3463199"/>
            <a:chExt cx="2165328" cy="431155"/>
          </a:xfrm>
        </p:grpSpPr>
        <p:sp>
          <p:nvSpPr>
            <p:cNvPr id="5" name="矩形 4"/>
            <p:cNvSpPr/>
            <p:nvPr/>
          </p:nvSpPr>
          <p:spPr>
            <a:xfrm>
              <a:off x="1342760" y="3463199"/>
              <a:ext cx="2035942" cy="431155"/>
            </a:xfrm>
            <a:prstGeom prst="rect">
              <a:avLst/>
            </a:prstGeom>
            <a:solidFill>
              <a:srgbClr val="FF7A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72147" y="3494442"/>
              <a:ext cx="2035941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spc="3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   APP</a:t>
              </a:r>
              <a:endParaRPr lang="en-US" altLang="zh-CN" sz="1600" spc="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879475" y="1424547"/>
            <a:ext cx="0" cy="4712728"/>
          </a:xfrm>
          <a:prstGeom prst="line">
            <a:avLst/>
          </a:prstGeom>
          <a:ln>
            <a:solidFill>
              <a:srgbClr val="FF7A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 rot="0">
            <a:off x="1383030" y="570865"/>
            <a:ext cx="5603240" cy="348481"/>
            <a:chOff x="1383014" y="570934"/>
            <a:chExt cx="5603240" cy="348311"/>
          </a:xfrm>
        </p:grpSpPr>
        <p:sp>
          <p:nvSpPr>
            <p:cNvPr id="43" name="文本框 42"/>
            <p:cNvSpPr txBox="1"/>
            <p:nvPr/>
          </p:nvSpPr>
          <p:spPr>
            <a:xfrm>
              <a:off x="1383014" y="570935"/>
              <a:ext cx="1333597" cy="337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spc="300" dirty="0">
                  <a:latin typeface="Arial" panose="020B0604020202020204" pitchFamily="34" charset="0"/>
                  <a:cs typeface="Arial" panose="020B0604020202020204" pitchFamily="34" charset="0"/>
                </a:rPr>
                <a:t>Anime</a:t>
              </a:r>
              <a:endParaRPr lang="en-US" altLang="zh-CN" sz="1600" spc="3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961941" y="582224"/>
              <a:ext cx="1638634" cy="337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spc="300" dirty="0">
                  <a:latin typeface="Arial" panose="020B0604020202020204" pitchFamily="34" charset="0"/>
                  <a:cs typeface="Arial" panose="020B0604020202020204" pitchFamily="34" charset="0"/>
                </a:rPr>
                <a:t>Analysis</a:t>
              </a:r>
              <a:endParaRPr lang="en-US" altLang="zh-CN" sz="1600" spc="3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4832334" y="570934"/>
              <a:ext cx="2153920" cy="337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spc="300" dirty="0">
                  <a:latin typeface="Arial" panose="020B0604020202020204" pitchFamily="34" charset="0"/>
                  <a:cs typeface="Arial" panose="020B0604020202020204" pitchFamily="34" charset="0"/>
                </a:rPr>
                <a:t>Recommending</a:t>
              </a:r>
              <a:endParaRPr lang="en-US" altLang="zh-CN" sz="1600" spc="3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大嶽香子 - BARTENDER ~バーテンダー~(piano session KW01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2185620" y="400174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975146" y="4079307"/>
            <a:ext cx="10571486" cy="2137901"/>
          </a:xfrm>
          <a:prstGeom prst="rect">
            <a:avLst/>
          </a:prstGeom>
          <a:solidFill>
            <a:srgbClr val="FF9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53811" y="640791"/>
            <a:ext cx="240767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Charts</a:t>
            </a:r>
            <a:endParaRPr lang="zh-CN" altLang="en-US" sz="20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346026" y="1424436"/>
            <a:ext cx="4349750" cy="1436370"/>
            <a:chOff x="1233483" y="2246792"/>
            <a:chExt cx="4349750" cy="1436370"/>
          </a:xfrm>
        </p:grpSpPr>
        <p:sp>
          <p:nvSpPr>
            <p:cNvPr id="5" name="文本框 4"/>
            <p:cNvSpPr txBox="1"/>
            <p:nvPr/>
          </p:nvSpPr>
          <p:spPr>
            <a:xfrm>
              <a:off x="1362695" y="2246792"/>
              <a:ext cx="1664335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FF918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Pie Chart</a:t>
              </a:r>
              <a:endParaRPr lang="zh-CN" altLang="en-US" sz="2800" dirty="0">
                <a:solidFill>
                  <a:srgbClr val="FF918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15728" y="2853217"/>
              <a:ext cx="4167505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en-US" altLang="pt-BR" sz="1600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ea"/>
                </a:rPr>
                <a:t>Proportions of t</a:t>
              </a:r>
              <a:r>
                <a:rPr lang="en-US" altLang="pt-BR" sz="1600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ypes are calculated and made into a pie chart</a:t>
              </a:r>
              <a:endParaRPr lang="en-US" altLang="pt-BR" sz="1600" kern="0" spc="80" dirty="0">
                <a:solidFill>
                  <a:srgbClr val="585858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233483" y="2361316"/>
              <a:ext cx="55984" cy="1003798"/>
            </a:xfrm>
            <a:prstGeom prst="rect">
              <a:avLst/>
            </a:prstGeom>
            <a:solidFill>
              <a:srgbClr val="FF918B"/>
            </a:solidFill>
            <a:ln>
              <a:solidFill>
                <a:srgbClr val="FF91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7" name="图片 6" descr="/Users/chenjiang/Desktop/chart-3.pngchart-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346200" y="2993390"/>
            <a:ext cx="4037330" cy="3390265"/>
          </a:xfrm>
          <a:prstGeom prst="rect">
            <a:avLst/>
          </a:prstGeom>
        </p:spPr>
      </p:pic>
      <p:pic>
        <p:nvPicPr>
          <p:cNvPr id="9" name="图片 8" descr="/Users/chenjiang/Desktop/chart-4.pngchart-4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130290" y="3074035"/>
            <a:ext cx="4995545" cy="3300730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6779773" y="1424436"/>
            <a:ext cx="4006215" cy="1436370"/>
            <a:chOff x="1233483" y="2246792"/>
            <a:chExt cx="4006215" cy="1436370"/>
          </a:xfrm>
        </p:grpSpPr>
        <p:sp>
          <p:nvSpPr>
            <p:cNvPr id="40" name="文本框 39"/>
            <p:cNvSpPr txBox="1"/>
            <p:nvPr/>
          </p:nvSpPr>
          <p:spPr>
            <a:xfrm>
              <a:off x="1362695" y="2246792"/>
              <a:ext cx="2671445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FF918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Distribution Plot</a:t>
              </a:r>
              <a:endParaRPr lang="zh-CN" altLang="en-US" sz="2800" dirty="0">
                <a:solidFill>
                  <a:srgbClr val="FF918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415728" y="2853217"/>
              <a:ext cx="3823970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en-US" altLang="pt-BR" sz="1600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Outcomes of rating and its trend are made into distribution plot</a:t>
              </a:r>
              <a:r>
                <a:rPr lang="pt-BR" altLang="zh-CN" sz="1200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1233483" y="2361316"/>
              <a:ext cx="55984" cy="1003798"/>
            </a:xfrm>
            <a:prstGeom prst="rect">
              <a:avLst/>
            </a:prstGeom>
            <a:solidFill>
              <a:srgbClr val="FF918B"/>
            </a:solidFill>
            <a:ln>
              <a:solidFill>
                <a:srgbClr val="FF91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圆角 28"/>
          <p:cNvSpPr/>
          <p:nvPr/>
        </p:nvSpPr>
        <p:spPr>
          <a:xfrm rot="18163517">
            <a:off x="2312482" y="-193143"/>
            <a:ext cx="10157362" cy="11043622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11785" y="715645"/>
            <a:ext cx="3355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App Demo</a:t>
            </a:r>
            <a:endParaRPr lang="zh-CN" altLang="en-US" sz="24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形状 3"/>
          <p:cNvSpPr/>
          <p:nvPr/>
        </p:nvSpPr>
        <p:spPr>
          <a:xfrm>
            <a:off x="2122721" y="1300535"/>
            <a:ext cx="8128000" cy="5079999"/>
          </a:xfrm>
          <a:prstGeom prst="swooshArrow">
            <a:avLst>
              <a:gd name="adj1" fmla="val 12087"/>
              <a:gd name="adj2" fmla="val 25000"/>
            </a:avLst>
          </a:prstGeom>
          <a:solidFill>
            <a:srgbClr val="FF918B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椭圆 4"/>
          <p:cNvSpPr/>
          <p:nvPr/>
        </p:nvSpPr>
        <p:spPr>
          <a:xfrm>
            <a:off x="3154656" y="4643467"/>
            <a:ext cx="211328" cy="211328"/>
          </a:xfrm>
          <a:prstGeom prst="ellipse">
            <a:avLst/>
          </a:prstGeom>
          <a:solidFill>
            <a:srgbClr val="FF918B"/>
          </a:solidFill>
          <a:ln w="28575">
            <a:solidFill>
              <a:schemeClr val="bg1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918B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5010414" y="3112124"/>
            <a:ext cx="382016" cy="382016"/>
          </a:xfrm>
          <a:prstGeom prst="ellipse">
            <a:avLst/>
          </a:prstGeom>
          <a:solidFill>
            <a:srgbClr val="FF918B"/>
          </a:solidFill>
          <a:ln w="28575">
            <a:solidFill>
              <a:schemeClr val="bg1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918B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7253742" y="2271892"/>
            <a:ext cx="528320" cy="528320"/>
          </a:xfrm>
          <a:prstGeom prst="ellipse">
            <a:avLst/>
          </a:prstGeom>
          <a:solidFill>
            <a:srgbClr val="FF918B"/>
          </a:solidFill>
          <a:ln w="28575">
            <a:solidFill>
              <a:schemeClr val="bg1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918B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022340" y="4043702"/>
            <a:ext cx="5230494" cy="886113"/>
            <a:chOff x="6544609" y="1601681"/>
            <a:chExt cx="3850878" cy="366684"/>
          </a:xfrm>
        </p:grpSpPr>
        <p:grpSp>
          <p:nvGrpSpPr>
            <p:cNvPr id="24" name="组合 23"/>
            <p:cNvGrpSpPr/>
            <p:nvPr/>
          </p:nvGrpSpPr>
          <p:grpSpPr>
            <a:xfrm>
              <a:off x="6544609" y="1601681"/>
              <a:ext cx="230633" cy="317095"/>
              <a:chOff x="2824725" y="1362014"/>
              <a:chExt cx="230633" cy="317095"/>
            </a:xfrm>
          </p:grpSpPr>
          <p:sp>
            <p:nvSpPr>
              <p:cNvPr id="27" name="矩形: 圆角 26"/>
              <p:cNvSpPr/>
              <p:nvPr/>
            </p:nvSpPr>
            <p:spPr>
              <a:xfrm rot="18163517">
                <a:off x="2824725" y="1362014"/>
                <a:ext cx="133128" cy="133128"/>
              </a:xfrm>
              <a:prstGeom prst="roundRect">
                <a:avLst>
                  <a:gd name="adj" fmla="val 37303"/>
                </a:avLst>
              </a:prstGeom>
              <a:solidFill>
                <a:srgbClr val="13132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矩形: 圆角 27"/>
              <p:cNvSpPr/>
              <p:nvPr/>
            </p:nvSpPr>
            <p:spPr>
              <a:xfrm rot="18163517">
                <a:off x="2922230" y="1545981"/>
                <a:ext cx="133128" cy="133128"/>
              </a:xfrm>
              <a:prstGeom prst="roundRect">
                <a:avLst>
                  <a:gd name="adj" fmla="val 37303"/>
                </a:avLst>
              </a:prstGeom>
              <a:solidFill>
                <a:srgbClr val="E8CE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6" name="TextBox 31" descr="e7d195523061f1c0e8da580c895714cc9e657dc935b73854DD54234BF92455C2409EC703713D08D418A918AD21FB4B97B212F83F8516769F1C595028FE6458DEA8E413C6E2511160CEE934C7F76380B4A00578EC6E9EBBA9EA7E9C0D08978EBE645FBBB552A33C3C7E4E74627D27A0AB9A4AFC8515EB590619007B508976CD66BE9A5580AC326A253E64BA46F6B6D6D1"/>
            <p:cNvSpPr txBox="1"/>
            <p:nvPr/>
          </p:nvSpPr>
          <p:spPr>
            <a:xfrm>
              <a:off x="6986495" y="1663814"/>
              <a:ext cx="3408992" cy="304551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0" i="0" u="none" strike="noStrike" kern="0" cap="none" spc="8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 Unicode MS" panose="020B0604020202020204" charset="-122"/>
                  <a:ea typeface="Arial Unicode MS" panose="020B0604020202020204" charset="-122"/>
                  <a:cs typeface="Arial Unicode MS" panose="020B0604020202020204" charset="-122"/>
                </a:rPr>
                <a:t>Let’s see what we have!!!</a:t>
              </a:r>
              <a:endParaRPr kumimoji="0" lang="en-US" sz="2800" b="0" i="0" u="none" strike="noStrike" kern="0" cap="none" spc="8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 rot="21420000">
            <a:off x="11123295" y="4333875"/>
            <a:ext cx="7975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/>
              <a:t>😎</a:t>
            </a:r>
            <a:endParaRPr lang="zh-CN" altLang="en-US" sz="4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: 圆角 37"/>
          <p:cNvSpPr/>
          <p:nvPr/>
        </p:nvSpPr>
        <p:spPr>
          <a:xfrm rot="18163517">
            <a:off x="-331475" y="721546"/>
            <a:ext cx="10157362" cy="1015736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179547" y="328612"/>
            <a:ext cx="5373161" cy="6537825"/>
            <a:chOff x="9179547" y="328612"/>
            <a:chExt cx="5373161" cy="6537825"/>
          </a:xfrm>
        </p:grpSpPr>
        <p:sp>
          <p:nvSpPr>
            <p:cNvPr id="17" name="任意多边形: 形状 16"/>
            <p:cNvSpPr/>
            <p:nvPr/>
          </p:nvSpPr>
          <p:spPr>
            <a:xfrm rot="18939987">
              <a:off x="9179547" y="916165"/>
              <a:ext cx="5373161" cy="5244849"/>
            </a:xfrm>
            <a:custGeom>
              <a:avLst/>
              <a:gdLst>
                <a:gd name="connsiteX0" fmla="*/ 5373161 w 5373161"/>
                <a:gd name="connsiteY0" fmla="*/ 380633 h 5244849"/>
                <a:gd name="connsiteX1" fmla="*/ 620806 w 5373161"/>
                <a:gd name="connsiteY1" fmla="*/ 5244849 h 5244849"/>
                <a:gd name="connsiteX2" fmla="*/ 48096 w 5373161"/>
                <a:gd name="connsiteY2" fmla="*/ 4685309 h 5244849"/>
                <a:gd name="connsiteX3" fmla="*/ 27507 w 5373161"/>
                <a:gd name="connsiteY3" fmla="*/ 4593453 h 5244849"/>
                <a:gd name="connsiteX4" fmla="*/ 0 w 5373161"/>
                <a:gd name="connsiteY4" fmla="*/ 4281705 h 5244849"/>
                <a:gd name="connsiteX5" fmla="*/ 0 w 5373161"/>
                <a:gd name="connsiteY5" fmla="*/ 1761122 h 5244849"/>
                <a:gd name="connsiteX6" fmla="*/ 1761122 w 5373161"/>
                <a:gd name="connsiteY6" fmla="*/ 0 h 5244849"/>
                <a:gd name="connsiteX7" fmla="*/ 4281705 w 5373161"/>
                <a:gd name="connsiteY7" fmla="*/ 0 h 5244849"/>
                <a:gd name="connsiteX8" fmla="*/ 5266365 w 5373161"/>
                <a:gd name="connsiteY8" fmla="*/ 300772 h 524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73161" h="5244849">
                  <a:moveTo>
                    <a:pt x="5373161" y="380633"/>
                  </a:moveTo>
                  <a:lnTo>
                    <a:pt x="620806" y="5244849"/>
                  </a:lnTo>
                  <a:lnTo>
                    <a:pt x="48096" y="4685309"/>
                  </a:lnTo>
                  <a:lnTo>
                    <a:pt x="27507" y="4593453"/>
                  </a:lnTo>
                  <a:cubicBezTo>
                    <a:pt x="9432" y="4492267"/>
                    <a:pt x="0" y="4388088"/>
                    <a:pt x="0" y="4281705"/>
                  </a:cubicBezTo>
                  <a:lnTo>
                    <a:pt x="0" y="1761122"/>
                  </a:lnTo>
                  <a:cubicBezTo>
                    <a:pt x="0" y="788481"/>
                    <a:pt x="788481" y="0"/>
                    <a:pt x="1761122" y="0"/>
                  </a:cubicBezTo>
                  <a:lnTo>
                    <a:pt x="4281705" y="0"/>
                  </a:lnTo>
                  <a:cubicBezTo>
                    <a:pt x="4646445" y="0"/>
                    <a:pt x="4985288" y="110880"/>
                    <a:pt x="5266365" y="300772"/>
                  </a:cubicBezTo>
                  <a:close/>
                </a:path>
              </a:pathLst>
            </a:custGeom>
            <a:solidFill>
              <a:srgbClr val="E8CE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32" name="任意多边形: 形状 31"/>
            <p:cNvSpPr/>
            <p:nvPr/>
          </p:nvSpPr>
          <p:spPr>
            <a:xfrm rot="18939987">
              <a:off x="10499528" y="2143994"/>
              <a:ext cx="2948215" cy="2974451"/>
            </a:xfrm>
            <a:custGeom>
              <a:avLst/>
              <a:gdLst>
                <a:gd name="connsiteX0" fmla="*/ 2891153 w 2948215"/>
                <a:gd name="connsiteY0" fmla="*/ 269823 h 2974451"/>
                <a:gd name="connsiteX1" fmla="*/ 2948215 w 2948215"/>
                <a:gd name="connsiteY1" fmla="*/ 332607 h 2974451"/>
                <a:gd name="connsiteX2" fmla="*/ 367125 w 2948215"/>
                <a:gd name="connsiteY2" fmla="*/ 2974451 h 2974451"/>
                <a:gd name="connsiteX3" fmla="*/ 335245 w 2948215"/>
                <a:gd name="connsiteY3" fmla="*/ 2950612 h 2974451"/>
                <a:gd name="connsiteX4" fmla="*/ 0 w 2948215"/>
                <a:gd name="connsiteY4" fmla="*/ 2239742 h 2974451"/>
                <a:gd name="connsiteX5" fmla="*/ 0 w 2948215"/>
                <a:gd name="connsiteY5" fmla="*/ 921235 h 2974451"/>
                <a:gd name="connsiteX6" fmla="*/ 921235 w 2948215"/>
                <a:gd name="connsiteY6" fmla="*/ 0 h 2974451"/>
                <a:gd name="connsiteX7" fmla="*/ 2239742 w 2948215"/>
                <a:gd name="connsiteY7" fmla="*/ 0 h 2974451"/>
                <a:gd name="connsiteX8" fmla="*/ 2891153 w 2948215"/>
                <a:gd name="connsiteY8" fmla="*/ 269823 h 297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48215" h="2974451">
                  <a:moveTo>
                    <a:pt x="2891153" y="269823"/>
                  </a:moveTo>
                  <a:lnTo>
                    <a:pt x="2948215" y="332607"/>
                  </a:lnTo>
                  <a:lnTo>
                    <a:pt x="367125" y="2974451"/>
                  </a:lnTo>
                  <a:lnTo>
                    <a:pt x="335245" y="2950612"/>
                  </a:lnTo>
                  <a:cubicBezTo>
                    <a:pt x="130503" y="2781644"/>
                    <a:pt x="0" y="2525933"/>
                    <a:pt x="0" y="2239742"/>
                  </a:cubicBezTo>
                  <a:lnTo>
                    <a:pt x="0" y="921235"/>
                  </a:lnTo>
                  <a:cubicBezTo>
                    <a:pt x="0" y="412451"/>
                    <a:pt x="412451" y="0"/>
                    <a:pt x="921235" y="0"/>
                  </a:cubicBezTo>
                  <a:lnTo>
                    <a:pt x="2239742" y="0"/>
                  </a:lnTo>
                  <a:cubicBezTo>
                    <a:pt x="2494134" y="0"/>
                    <a:pt x="2724442" y="103112"/>
                    <a:pt x="2891153" y="269823"/>
                  </a:cubicBezTo>
                  <a:close/>
                </a:path>
              </a:pathLst>
            </a:custGeom>
            <a:solidFill>
              <a:srgbClr val="F6EF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9" name="任意多边形: 形状 38"/>
            <p:cNvSpPr/>
            <p:nvPr/>
          </p:nvSpPr>
          <p:spPr>
            <a:xfrm rot="18163517">
              <a:off x="9762150" y="985914"/>
              <a:ext cx="4631451" cy="3316848"/>
            </a:xfrm>
            <a:custGeom>
              <a:avLst/>
              <a:gdLst>
                <a:gd name="connsiteX0" fmla="*/ 4631451 w 4631451"/>
                <a:gd name="connsiteY0" fmla="*/ 340623 h 3316848"/>
                <a:gd name="connsiteX1" fmla="*/ 0 w 4631451"/>
                <a:gd name="connsiteY1" fmla="*/ 3316848 h 3316848"/>
                <a:gd name="connsiteX2" fmla="*/ 0 w 4631451"/>
                <a:gd name="connsiteY2" fmla="*/ 2078259 h 3316848"/>
                <a:gd name="connsiteX3" fmla="*/ 2078259 w 4631451"/>
                <a:gd name="connsiteY3" fmla="*/ 0 h 3316848"/>
                <a:gd name="connsiteX4" fmla="*/ 3493034 w 4631451"/>
                <a:gd name="connsiteY4" fmla="*/ 0 h 3316848"/>
                <a:gd name="connsiteX5" fmla="*/ 4483656 w 4631451"/>
                <a:gd name="connsiteY5" fmla="*/ 250835 h 3316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1451" h="3316848">
                  <a:moveTo>
                    <a:pt x="4631451" y="340623"/>
                  </a:moveTo>
                  <a:lnTo>
                    <a:pt x="0" y="3316848"/>
                  </a:lnTo>
                  <a:lnTo>
                    <a:pt x="0" y="2078259"/>
                  </a:lnTo>
                  <a:cubicBezTo>
                    <a:pt x="0" y="930468"/>
                    <a:pt x="930468" y="0"/>
                    <a:pt x="2078259" y="0"/>
                  </a:cubicBezTo>
                  <a:lnTo>
                    <a:pt x="3493034" y="0"/>
                  </a:lnTo>
                  <a:cubicBezTo>
                    <a:pt x="3851719" y="0"/>
                    <a:pt x="4189180" y="90866"/>
                    <a:pt x="4483656" y="250835"/>
                  </a:cubicBezTo>
                  <a:close/>
                </a:path>
              </a:pathLst>
            </a:custGeom>
            <a:solidFill>
              <a:srgbClr val="FF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11041429" y="3643221"/>
              <a:ext cx="1179724" cy="3223216"/>
            </a:xfrm>
            <a:custGeom>
              <a:avLst/>
              <a:gdLst>
                <a:gd name="connsiteX0" fmla="*/ 1179724 w 1179724"/>
                <a:gd name="connsiteY0" fmla="*/ 0 h 3223216"/>
                <a:gd name="connsiteX1" fmla="*/ 1179724 w 1179724"/>
                <a:gd name="connsiteY1" fmla="*/ 3223216 h 3223216"/>
                <a:gd name="connsiteX2" fmla="*/ 321961 w 1179724"/>
                <a:gd name="connsiteY2" fmla="*/ 3223216 h 3223216"/>
                <a:gd name="connsiteX3" fmla="*/ 33020 w 1179724"/>
                <a:gd name="connsiteY3" fmla="*/ 2927474 h 3223216"/>
                <a:gd name="connsiteX4" fmla="*/ 27285 w 1179724"/>
                <a:gd name="connsiteY4" fmla="*/ 2887299 h 3223216"/>
                <a:gd name="connsiteX5" fmla="*/ 0 w 1179724"/>
                <a:gd name="connsiteY5" fmla="*/ 2399715 h 3223216"/>
                <a:gd name="connsiteX6" fmla="*/ 1072359 w 1179724"/>
                <a:gd name="connsiteY6" fmla="*/ 29518 h 322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9724" h="3223216">
                  <a:moveTo>
                    <a:pt x="1179724" y="0"/>
                  </a:moveTo>
                  <a:lnTo>
                    <a:pt x="1179724" y="3223216"/>
                  </a:lnTo>
                  <a:lnTo>
                    <a:pt x="321961" y="3223216"/>
                  </a:lnTo>
                  <a:lnTo>
                    <a:pt x="33020" y="2927474"/>
                  </a:lnTo>
                  <a:lnTo>
                    <a:pt x="27285" y="2887299"/>
                  </a:lnTo>
                  <a:cubicBezTo>
                    <a:pt x="9395" y="2729805"/>
                    <a:pt x="0" y="2566737"/>
                    <a:pt x="0" y="2399715"/>
                  </a:cubicBezTo>
                  <a:cubicBezTo>
                    <a:pt x="0" y="1230567"/>
                    <a:pt x="460365" y="255113"/>
                    <a:pt x="1072359" y="29518"/>
                  </a:cubicBezTo>
                  <a:close/>
                </a:path>
              </a:pathLst>
            </a:custGeom>
            <a:solidFill>
              <a:srgbClr val="1313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20" name="任意多边形: 形状 19"/>
            <p:cNvSpPr/>
            <p:nvPr/>
          </p:nvSpPr>
          <p:spPr>
            <a:xfrm rot="18939987">
              <a:off x="10187592" y="4065478"/>
              <a:ext cx="1276749" cy="2686093"/>
            </a:xfrm>
            <a:custGeom>
              <a:avLst/>
              <a:gdLst>
                <a:gd name="connsiteX0" fmla="*/ 1271022 w 1276749"/>
                <a:gd name="connsiteY0" fmla="*/ 0 h 2686093"/>
                <a:gd name="connsiteX1" fmla="*/ 1276749 w 1276749"/>
                <a:gd name="connsiteY1" fmla="*/ 56809 h 2686093"/>
                <a:gd name="connsiteX2" fmla="*/ 1276749 w 1276749"/>
                <a:gd name="connsiteY2" fmla="*/ 1147415 h 2686093"/>
                <a:gd name="connsiteX3" fmla="*/ 25716 w 1276749"/>
                <a:gd name="connsiteY3" fmla="*/ 2682382 h 2686093"/>
                <a:gd name="connsiteX4" fmla="*/ 1398 w 1276749"/>
                <a:gd name="connsiteY4" fmla="*/ 2686093 h 2686093"/>
                <a:gd name="connsiteX5" fmla="*/ 0 w 1276749"/>
                <a:gd name="connsiteY5" fmla="*/ 2113214 h 2686093"/>
                <a:gd name="connsiteX6" fmla="*/ 56043 w 1276749"/>
                <a:gd name="connsiteY6" fmla="*/ 2063018 h 2686093"/>
                <a:gd name="connsiteX7" fmla="*/ 1224812 w 1276749"/>
                <a:gd name="connsiteY7" fmla="*/ 252198 h 2686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749" h="2686093">
                  <a:moveTo>
                    <a:pt x="1271022" y="0"/>
                  </a:moveTo>
                  <a:lnTo>
                    <a:pt x="1276749" y="56809"/>
                  </a:lnTo>
                  <a:lnTo>
                    <a:pt x="1276749" y="1147415"/>
                  </a:lnTo>
                  <a:cubicBezTo>
                    <a:pt x="1276749" y="1904569"/>
                    <a:pt x="739679" y="2536284"/>
                    <a:pt x="25716" y="2682382"/>
                  </a:cubicBezTo>
                  <a:lnTo>
                    <a:pt x="1398" y="2686093"/>
                  </a:lnTo>
                  <a:lnTo>
                    <a:pt x="0" y="2113214"/>
                  </a:lnTo>
                  <a:lnTo>
                    <a:pt x="56043" y="2063018"/>
                  </a:lnTo>
                  <a:cubicBezTo>
                    <a:pt x="664259" y="1497926"/>
                    <a:pt x="1072560" y="880232"/>
                    <a:pt x="1224812" y="252198"/>
                  </a:cubicBezTo>
                  <a:close/>
                </a:path>
              </a:pathLst>
            </a:custGeom>
            <a:solidFill>
              <a:srgbClr val="FF7A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327573" y="2721114"/>
            <a:ext cx="593902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3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zh-CN" altLang="en-US" sz="4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1378840" y="2391415"/>
            <a:ext cx="4779382" cy="0"/>
          </a:xfrm>
          <a:prstGeom prst="line">
            <a:avLst/>
          </a:prstGeom>
          <a:ln>
            <a:solidFill>
              <a:srgbClr val="FF7A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1378840" y="4258315"/>
            <a:ext cx="3221735" cy="0"/>
          </a:xfrm>
          <a:prstGeom prst="line">
            <a:avLst/>
          </a:prstGeom>
          <a:ln>
            <a:solidFill>
              <a:srgbClr val="FF7A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 rot="21180000">
            <a:off x="3345815" y="3308985"/>
            <a:ext cx="4755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charset="-122"/>
                <a:ea typeface="Arial Unicode MS" panose="020B0604020202020204" charset="-122"/>
                <a:cs typeface="Arial Unicode MS" panose="020B0604020202020204" charset="-122"/>
              </a:rPr>
              <a:t>From Group 2 </a:t>
            </a:r>
            <a:r>
              <a:rPr lang="zh-CN" alt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Arial Unicode MS" panose="020B0604020202020204" charset="-122"/>
              </a:rPr>
              <a:t>✌</a:t>
            </a:r>
            <a:r>
              <a:rPr lang="zh-CN" altLang="en-US"/>
              <a:t>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 rot="17683936">
            <a:off x="1753081" y="-3382921"/>
            <a:ext cx="8412552" cy="1279597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64130" y="5335905"/>
            <a:ext cx="2407920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zh-CN" altLang="en-US" sz="28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375275" y="1189639"/>
            <a:ext cx="0" cy="4712728"/>
          </a:xfrm>
          <a:prstGeom prst="line">
            <a:avLst/>
          </a:prstGeom>
          <a:ln>
            <a:solidFill>
              <a:srgbClr val="FF7A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6275573" y="1292466"/>
            <a:ext cx="3975614" cy="537845"/>
            <a:chOff x="6275573" y="1292466"/>
            <a:chExt cx="3975614" cy="537845"/>
          </a:xfrm>
        </p:grpSpPr>
        <p:grpSp>
          <p:nvGrpSpPr>
            <p:cNvPr id="21" name="组合 20"/>
            <p:cNvGrpSpPr/>
            <p:nvPr/>
          </p:nvGrpSpPr>
          <p:grpSpPr>
            <a:xfrm>
              <a:off x="7479412" y="1292466"/>
              <a:ext cx="2771775" cy="523220"/>
              <a:chOff x="6200136" y="1265562"/>
              <a:chExt cx="2771775" cy="523220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6200136" y="1265562"/>
                <a:ext cx="551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300" dirty="0">
                    <a:solidFill>
                      <a:srgbClr val="FF7A7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lang="zh-CN" altLang="en-US" sz="2800" b="1" spc="300" dirty="0">
                  <a:solidFill>
                    <a:srgbClr val="FF7A73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6563991" y="1301122"/>
                <a:ext cx="240792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spc="300" dirty="0">
                    <a:latin typeface="Arial" panose="020B0604020202020204" pitchFamily="34" charset="0"/>
                    <a:cs typeface="Arial" panose="020B0604020202020204" pitchFamily="34" charset="0"/>
                  </a:rPr>
                  <a:t>Title</a:t>
                </a:r>
                <a:endParaRPr lang="zh-CN" altLang="en-US" sz="2400" b="1" spc="3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275573" y="1308341"/>
              <a:ext cx="2407678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spc="300" dirty="0">
                  <a:solidFill>
                    <a:srgbClr val="FF878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  <a:endParaRPr lang="zh-CN" altLang="en-US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275573" y="2649250"/>
            <a:ext cx="3975673" cy="523220"/>
            <a:chOff x="6275573" y="2649250"/>
            <a:chExt cx="3975673" cy="523220"/>
          </a:xfrm>
        </p:grpSpPr>
        <p:grpSp>
          <p:nvGrpSpPr>
            <p:cNvPr id="22" name="组合 21"/>
            <p:cNvGrpSpPr/>
            <p:nvPr/>
          </p:nvGrpSpPr>
          <p:grpSpPr>
            <a:xfrm>
              <a:off x="7479412" y="2649250"/>
              <a:ext cx="2771834" cy="523220"/>
              <a:chOff x="6200136" y="2693572"/>
              <a:chExt cx="2771834" cy="523220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6200136" y="2693572"/>
                <a:ext cx="551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300" dirty="0">
                    <a:solidFill>
                      <a:srgbClr val="FF7A7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zh-CN" altLang="en-US" sz="2800" b="1" spc="300" dirty="0">
                  <a:solidFill>
                    <a:srgbClr val="FF7A73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6564292" y="2732416"/>
                <a:ext cx="2407678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spc="300" dirty="0">
                    <a:latin typeface="Arial" panose="020B0604020202020204" pitchFamily="34" charset="0"/>
                    <a:cs typeface="Arial" panose="020B0604020202020204" pitchFamily="34" charset="0"/>
                  </a:rPr>
                  <a:t>Dataset</a:t>
                </a:r>
                <a:endParaRPr lang="zh-CN" altLang="en-US" sz="2400" b="1" spc="3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6275573" y="2649250"/>
              <a:ext cx="24076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spc="300" dirty="0">
                  <a:solidFill>
                    <a:srgbClr val="FF878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  <a:endParaRPr lang="zh-CN" altLang="en-US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275573" y="4006034"/>
            <a:ext cx="3975673" cy="523220"/>
            <a:chOff x="6275573" y="4006034"/>
            <a:chExt cx="3975673" cy="523220"/>
          </a:xfrm>
        </p:grpSpPr>
        <p:grpSp>
          <p:nvGrpSpPr>
            <p:cNvPr id="24" name="组合 23"/>
            <p:cNvGrpSpPr/>
            <p:nvPr/>
          </p:nvGrpSpPr>
          <p:grpSpPr>
            <a:xfrm>
              <a:off x="7479412" y="4006034"/>
              <a:ext cx="2771834" cy="523220"/>
              <a:chOff x="6200136" y="4127062"/>
              <a:chExt cx="2771834" cy="523220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6200136" y="4127062"/>
                <a:ext cx="551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300" dirty="0">
                    <a:solidFill>
                      <a:srgbClr val="FF7A7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endParaRPr lang="zh-CN" altLang="en-US" sz="2800" b="1" spc="300" dirty="0">
                  <a:solidFill>
                    <a:srgbClr val="FF7A73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6564292" y="4159556"/>
                <a:ext cx="2407678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spc="300" dirty="0">
                    <a:latin typeface="Arial" panose="020B0604020202020204" pitchFamily="34" charset="0"/>
                    <a:cs typeface="Arial" panose="020B0604020202020204" pitchFamily="34" charset="0"/>
                  </a:rPr>
                  <a:t>Analysis</a:t>
                </a:r>
                <a:endParaRPr lang="en-US" altLang="zh-CN" sz="2400" b="1" spc="3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6275573" y="4006034"/>
              <a:ext cx="24076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spc="300" dirty="0">
                  <a:solidFill>
                    <a:srgbClr val="FF878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  <a:endParaRPr lang="zh-CN" altLang="en-US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275573" y="5362818"/>
            <a:ext cx="4573149" cy="523220"/>
            <a:chOff x="6275573" y="5362818"/>
            <a:chExt cx="4573149" cy="523220"/>
          </a:xfrm>
        </p:grpSpPr>
        <p:grpSp>
          <p:nvGrpSpPr>
            <p:cNvPr id="25" name="组合 24"/>
            <p:cNvGrpSpPr/>
            <p:nvPr/>
          </p:nvGrpSpPr>
          <p:grpSpPr>
            <a:xfrm>
              <a:off x="7479412" y="5362818"/>
              <a:ext cx="3369310" cy="523220"/>
              <a:chOff x="6200136" y="5335914"/>
              <a:chExt cx="3369310" cy="523220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6200136" y="5335914"/>
                <a:ext cx="551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spc="300" dirty="0">
                    <a:solidFill>
                      <a:srgbClr val="FF7A7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  <a:endParaRPr lang="zh-CN" altLang="en-US" sz="2800" b="1" spc="300" dirty="0">
                  <a:solidFill>
                    <a:srgbClr val="FF7A73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6563991" y="5375284"/>
                <a:ext cx="3005455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spc="300" dirty="0">
                    <a:latin typeface="Arial" panose="020B0604020202020204" pitchFamily="34" charset="0"/>
                    <a:cs typeface="Arial" panose="020B0604020202020204" pitchFamily="34" charset="0"/>
                  </a:rPr>
                  <a:t>Data App Demo</a:t>
                </a:r>
                <a:endParaRPr lang="zh-CN" altLang="en-US" sz="2400" b="1" spc="3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6275573" y="5362818"/>
              <a:ext cx="24076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spc="300" dirty="0">
                  <a:solidFill>
                    <a:srgbClr val="FF878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  <a:endParaRPr lang="zh-CN" altLang="en-US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7" name="flower_90043"/>
          <p:cNvSpPr>
            <a:spLocks noChangeAspect="1"/>
          </p:cNvSpPr>
          <p:nvPr/>
        </p:nvSpPr>
        <p:spPr bwMode="auto">
          <a:xfrm>
            <a:off x="-2419556" y="1297302"/>
            <a:ext cx="4580703" cy="471272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88594" h="605558">
                <a:moveTo>
                  <a:pt x="294633" y="429047"/>
                </a:moveTo>
                <a:cubicBezTo>
                  <a:pt x="301780" y="447581"/>
                  <a:pt x="313939" y="467598"/>
                  <a:pt x="333801" y="487522"/>
                </a:cubicBezTo>
                <a:cubicBezTo>
                  <a:pt x="336307" y="489931"/>
                  <a:pt x="338906" y="492433"/>
                  <a:pt x="341505" y="494842"/>
                </a:cubicBezTo>
                <a:cubicBezTo>
                  <a:pt x="338628" y="529594"/>
                  <a:pt x="323685" y="572870"/>
                  <a:pt x="310598" y="601042"/>
                </a:cubicBezTo>
                <a:cubicBezTo>
                  <a:pt x="307627" y="607436"/>
                  <a:pt x="298996" y="606880"/>
                  <a:pt x="295933" y="600393"/>
                </a:cubicBezTo>
                <a:cubicBezTo>
                  <a:pt x="280432" y="567217"/>
                  <a:pt x="268366" y="528111"/>
                  <a:pt x="259085" y="483722"/>
                </a:cubicBezTo>
                <a:cubicBezTo>
                  <a:pt x="276905" y="465003"/>
                  <a:pt x="287951" y="446376"/>
                  <a:pt x="294633" y="429047"/>
                </a:cubicBezTo>
                <a:close/>
                <a:moveTo>
                  <a:pt x="341106" y="355447"/>
                </a:moveTo>
                <a:cubicBezTo>
                  <a:pt x="362280" y="355447"/>
                  <a:pt x="394321" y="362307"/>
                  <a:pt x="426734" y="394751"/>
                </a:cubicBezTo>
                <a:cubicBezTo>
                  <a:pt x="465833" y="433685"/>
                  <a:pt x="496203" y="499501"/>
                  <a:pt x="513384" y="543162"/>
                </a:cubicBezTo>
                <a:cubicBezTo>
                  <a:pt x="515520" y="548539"/>
                  <a:pt x="510226" y="554935"/>
                  <a:pt x="505211" y="552988"/>
                </a:cubicBezTo>
                <a:cubicBezTo>
                  <a:pt x="461468" y="535932"/>
                  <a:pt x="394693" y="505434"/>
                  <a:pt x="355315" y="466130"/>
                </a:cubicBezTo>
                <a:cubicBezTo>
                  <a:pt x="308693" y="419595"/>
                  <a:pt x="314451" y="374358"/>
                  <a:pt x="318538" y="358135"/>
                </a:cubicBezTo>
                <a:cubicBezTo>
                  <a:pt x="323553" y="356930"/>
                  <a:pt x="331354" y="355447"/>
                  <a:pt x="341106" y="355447"/>
                </a:cubicBezTo>
                <a:close/>
                <a:moveTo>
                  <a:pt x="248088" y="355447"/>
                </a:moveTo>
                <a:cubicBezTo>
                  <a:pt x="257744" y="355447"/>
                  <a:pt x="265635" y="356930"/>
                  <a:pt x="270648" y="358135"/>
                </a:cubicBezTo>
                <a:cubicBezTo>
                  <a:pt x="274733" y="374540"/>
                  <a:pt x="280396" y="419676"/>
                  <a:pt x="233884" y="466110"/>
                </a:cubicBezTo>
                <a:cubicBezTo>
                  <a:pt x="195450" y="504481"/>
                  <a:pt x="130928" y="534418"/>
                  <a:pt x="87201" y="551749"/>
                </a:cubicBezTo>
                <a:cubicBezTo>
                  <a:pt x="81074" y="554159"/>
                  <a:pt x="74204" y="547393"/>
                  <a:pt x="76618" y="541276"/>
                </a:cubicBezTo>
                <a:cubicBezTo>
                  <a:pt x="93885" y="497715"/>
                  <a:pt x="123965" y="433208"/>
                  <a:pt x="162492" y="394745"/>
                </a:cubicBezTo>
                <a:cubicBezTo>
                  <a:pt x="194893" y="362306"/>
                  <a:pt x="226922" y="355447"/>
                  <a:pt x="248088" y="355447"/>
                </a:cubicBezTo>
                <a:close/>
                <a:moveTo>
                  <a:pt x="292075" y="326797"/>
                </a:moveTo>
                <a:cubicBezTo>
                  <a:pt x="298330" y="326797"/>
                  <a:pt x="303401" y="331852"/>
                  <a:pt x="303401" y="338088"/>
                </a:cubicBezTo>
                <a:cubicBezTo>
                  <a:pt x="303401" y="344324"/>
                  <a:pt x="298330" y="349379"/>
                  <a:pt x="292075" y="349379"/>
                </a:cubicBezTo>
                <a:cubicBezTo>
                  <a:pt x="285820" y="349379"/>
                  <a:pt x="280749" y="344324"/>
                  <a:pt x="280749" y="338088"/>
                </a:cubicBezTo>
                <a:cubicBezTo>
                  <a:pt x="280749" y="331852"/>
                  <a:pt x="285820" y="326797"/>
                  <a:pt x="292075" y="326797"/>
                </a:cubicBezTo>
                <a:close/>
                <a:moveTo>
                  <a:pt x="494575" y="316213"/>
                </a:moveTo>
                <a:cubicBezTo>
                  <a:pt x="523915" y="330956"/>
                  <a:pt x="551398" y="348852"/>
                  <a:pt x="571545" y="363131"/>
                </a:cubicBezTo>
                <a:cubicBezTo>
                  <a:pt x="574517" y="365264"/>
                  <a:pt x="574795" y="370549"/>
                  <a:pt x="566810" y="372125"/>
                </a:cubicBezTo>
                <a:cubicBezTo>
                  <a:pt x="537471" y="377782"/>
                  <a:pt x="497453" y="384829"/>
                  <a:pt x="459108" y="385014"/>
                </a:cubicBezTo>
                <a:cubicBezTo>
                  <a:pt x="455579" y="380934"/>
                  <a:pt x="451866" y="377040"/>
                  <a:pt x="448152" y="373331"/>
                </a:cubicBezTo>
                <a:cubicBezTo>
                  <a:pt x="437474" y="362668"/>
                  <a:pt x="426797" y="354230"/>
                  <a:pt x="416305" y="347646"/>
                </a:cubicBezTo>
                <a:cubicBezTo>
                  <a:pt x="432182" y="345236"/>
                  <a:pt x="448244" y="340321"/>
                  <a:pt x="464307" y="332903"/>
                </a:cubicBezTo>
                <a:cubicBezTo>
                  <a:pt x="474427" y="328267"/>
                  <a:pt x="484548" y="322611"/>
                  <a:pt x="494575" y="316213"/>
                </a:cubicBezTo>
                <a:close/>
                <a:moveTo>
                  <a:pt x="84241" y="309368"/>
                </a:moveTo>
                <a:cubicBezTo>
                  <a:pt x="97520" y="318450"/>
                  <a:pt x="111171" y="326605"/>
                  <a:pt x="124915" y="332907"/>
                </a:cubicBezTo>
                <a:cubicBezTo>
                  <a:pt x="140980" y="340321"/>
                  <a:pt x="157045" y="345232"/>
                  <a:pt x="172925" y="347642"/>
                </a:cubicBezTo>
                <a:cubicBezTo>
                  <a:pt x="162431" y="354222"/>
                  <a:pt x="151752" y="362655"/>
                  <a:pt x="141073" y="373312"/>
                </a:cubicBezTo>
                <a:cubicBezTo>
                  <a:pt x="137823" y="376463"/>
                  <a:pt x="134758" y="379799"/>
                  <a:pt x="131694" y="383228"/>
                </a:cubicBezTo>
                <a:cubicBezTo>
                  <a:pt x="130022" y="383228"/>
                  <a:pt x="128351" y="383321"/>
                  <a:pt x="126679" y="383321"/>
                </a:cubicBezTo>
                <a:lnTo>
                  <a:pt x="126586" y="383321"/>
                </a:lnTo>
                <a:cubicBezTo>
                  <a:pt x="85262" y="383321"/>
                  <a:pt x="39852" y="373683"/>
                  <a:pt x="6793" y="365528"/>
                </a:cubicBezTo>
                <a:cubicBezTo>
                  <a:pt x="-915" y="363674"/>
                  <a:pt x="-1936" y="354963"/>
                  <a:pt x="3079" y="351812"/>
                </a:cubicBezTo>
                <a:cubicBezTo>
                  <a:pt x="25087" y="338189"/>
                  <a:pt x="54060" y="321879"/>
                  <a:pt x="84241" y="309368"/>
                </a:cubicBezTo>
                <a:close/>
                <a:moveTo>
                  <a:pt x="313739" y="293561"/>
                </a:moveTo>
                <a:cubicBezTo>
                  <a:pt x="319994" y="293561"/>
                  <a:pt x="325065" y="298632"/>
                  <a:pt x="325065" y="304887"/>
                </a:cubicBezTo>
                <a:cubicBezTo>
                  <a:pt x="325065" y="311142"/>
                  <a:pt x="319994" y="316213"/>
                  <a:pt x="313739" y="316213"/>
                </a:cubicBezTo>
                <a:cubicBezTo>
                  <a:pt x="307484" y="316213"/>
                  <a:pt x="302413" y="311142"/>
                  <a:pt x="302413" y="304887"/>
                </a:cubicBezTo>
                <a:cubicBezTo>
                  <a:pt x="302413" y="298632"/>
                  <a:pt x="307484" y="293561"/>
                  <a:pt x="313739" y="293561"/>
                </a:cubicBezTo>
                <a:close/>
                <a:moveTo>
                  <a:pt x="270482" y="293561"/>
                </a:moveTo>
                <a:cubicBezTo>
                  <a:pt x="276737" y="293561"/>
                  <a:pt x="281808" y="298632"/>
                  <a:pt x="281808" y="304887"/>
                </a:cubicBezTo>
                <a:cubicBezTo>
                  <a:pt x="281808" y="311142"/>
                  <a:pt x="276737" y="316213"/>
                  <a:pt x="270482" y="316213"/>
                </a:cubicBezTo>
                <a:cubicBezTo>
                  <a:pt x="264227" y="316213"/>
                  <a:pt x="259156" y="311142"/>
                  <a:pt x="259156" y="304887"/>
                </a:cubicBezTo>
                <a:cubicBezTo>
                  <a:pt x="259156" y="298632"/>
                  <a:pt x="264227" y="293561"/>
                  <a:pt x="270482" y="293561"/>
                </a:cubicBezTo>
                <a:close/>
                <a:moveTo>
                  <a:pt x="582824" y="183828"/>
                </a:moveTo>
                <a:cubicBezTo>
                  <a:pt x="590531" y="183550"/>
                  <a:pt x="589324" y="190318"/>
                  <a:pt x="586074" y="193935"/>
                </a:cubicBezTo>
                <a:cubicBezTo>
                  <a:pt x="555061" y="228983"/>
                  <a:pt x="502785" y="281833"/>
                  <a:pt x="451623" y="305383"/>
                </a:cubicBezTo>
                <a:cubicBezTo>
                  <a:pt x="431938" y="314470"/>
                  <a:pt x="412624" y="319106"/>
                  <a:pt x="394146" y="319106"/>
                </a:cubicBezTo>
                <a:cubicBezTo>
                  <a:pt x="365733" y="319106"/>
                  <a:pt x="346234" y="308443"/>
                  <a:pt x="337413" y="302509"/>
                </a:cubicBezTo>
                <a:cubicBezTo>
                  <a:pt x="339177" y="285727"/>
                  <a:pt x="349577" y="241314"/>
                  <a:pt x="409281" y="213777"/>
                </a:cubicBezTo>
                <a:cubicBezTo>
                  <a:pt x="461001" y="189948"/>
                  <a:pt x="535748" y="185219"/>
                  <a:pt x="582824" y="183828"/>
                </a:cubicBezTo>
                <a:close/>
                <a:moveTo>
                  <a:pt x="8773" y="183664"/>
                </a:moveTo>
                <a:cubicBezTo>
                  <a:pt x="56027" y="184684"/>
                  <a:pt x="129831" y="190710"/>
                  <a:pt x="179962" y="213793"/>
                </a:cubicBezTo>
                <a:cubicBezTo>
                  <a:pt x="239748" y="241327"/>
                  <a:pt x="250053" y="285825"/>
                  <a:pt x="251817" y="302419"/>
                </a:cubicBezTo>
                <a:cubicBezTo>
                  <a:pt x="242998" y="308445"/>
                  <a:pt x="223409" y="319106"/>
                  <a:pt x="195094" y="319106"/>
                </a:cubicBezTo>
                <a:cubicBezTo>
                  <a:pt x="176620" y="319106"/>
                  <a:pt x="157310" y="314471"/>
                  <a:pt x="137629" y="305386"/>
                </a:cubicBezTo>
                <a:cubicBezTo>
                  <a:pt x="86384" y="281839"/>
                  <a:pt x="34860" y="229739"/>
                  <a:pt x="3760" y="194696"/>
                </a:cubicBezTo>
                <a:cubicBezTo>
                  <a:pt x="604" y="191081"/>
                  <a:pt x="2832" y="183479"/>
                  <a:pt x="8773" y="183664"/>
                </a:cubicBezTo>
                <a:close/>
                <a:moveTo>
                  <a:pt x="454505" y="67687"/>
                </a:moveTo>
                <a:cubicBezTo>
                  <a:pt x="459706" y="65000"/>
                  <a:pt x="463514" y="69634"/>
                  <a:pt x="461842" y="77325"/>
                </a:cubicBezTo>
                <a:cubicBezTo>
                  <a:pt x="455805" y="104942"/>
                  <a:pt x="445310" y="140806"/>
                  <a:pt x="430915" y="173519"/>
                </a:cubicBezTo>
                <a:cubicBezTo>
                  <a:pt x="418841" y="177041"/>
                  <a:pt x="407231" y="181304"/>
                  <a:pt x="396551" y="186215"/>
                </a:cubicBezTo>
                <a:cubicBezTo>
                  <a:pt x="387913" y="190200"/>
                  <a:pt x="380112" y="194463"/>
                  <a:pt x="373146" y="199004"/>
                </a:cubicBezTo>
                <a:cubicBezTo>
                  <a:pt x="374632" y="189551"/>
                  <a:pt x="375468" y="179450"/>
                  <a:pt x="375468" y="168422"/>
                </a:cubicBezTo>
                <a:cubicBezTo>
                  <a:pt x="375468" y="154336"/>
                  <a:pt x="374075" y="139601"/>
                  <a:pt x="371567" y="124774"/>
                </a:cubicBezTo>
                <a:cubicBezTo>
                  <a:pt x="399058" y="101513"/>
                  <a:pt x="429800" y="80291"/>
                  <a:pt x="454505" y="67687"/>
                </a:cubicBezTo>
                <a:close/>
                <a:moveTo>
                  <a:pt x="145603" y="49765"/>
                </a:moveTo>
                <a:cubicBezTo>
                  <a:pt x="167325" y="65709"/>
                  <a:pt x="195081" y="89438"/>
                  <a:pt x="219216" y="115671"/>
                </a:cubicBezTo>
                <a:cubicBezTo>
                  <a:pt x="215781" y="133561"/>
                  <a:pt x="213739" y="151451"/>
                  <a:pt x="213739" y="168414"/>
                </a:cubicBezTo>
                <a:cubicBezTo>
                  <a:pt x="213739" y="179444"/>
                  <a:pt x="214575" y="189548"/>
                  <a:pt x="216060" y="199003"/>
                </a:cubicBezTo>
                <a:cubicBezTo>
                  <a:pt x="209098" y="194461"/>
                  <a:pt x="201300" y="190197"/>
                  <a:pt x="192667" y="186211"/>
                </a:cubicBezTo>
                <a:cubicBezTo>
                  <a:pt x="182827" y="181669"/>
                  <a:pt x="172338" y="177776"/>
                  <a:pt x="161384" y="174346"/>
                </a:cubicBezTo>
                <a:cubicBezTo>
                  <a:pt x="147831" y="135137"/>
                  <a:pt x="141333" y="89809"/>
                  <a:pt x="138177" y="57181"/>
                </a:cubicBezTo>
                <a:cubicBezTo>
                  <a:pt x="137713" y="52175"/>
                  <a:pt x="140034" y="45594"/>
                  <a:pt x="145603" y="49765"/>
                </a:cubicBezTo>
                <a:close/>
                <a:moveTo>
                  <a:pt x="294685" y="6"/>
                </a:moveTo>
                <a:cubicBezTo>
                  <a:pt x="297841" y="122"/>
                  <a:pt x="301020" y="1814"/>
                  <a:pt x="302412" y="5012"/>
                </a:cubicBezTo>
                <a:cubicBezTo>
                  <a:pt x="320974" y="48026"/>
                  <a:pt x="345105" y="114401"/>
                  <a:pt x="345105" y="168447"/>
                </a:cubicBezTo>
                <a:cubicBezTo>
                  <a:pt x="345105" y="234080"/>
                  <a:pt x="309094" y="262077"/>
                  <a:pt x="294616" y="270698"/>
                </a:cubicBezTo>
                <a:cubicBezTo>
                  <a:pt x="280322" y="262169"/>
                  <a:pt x="244126" y="233988"/>
                  <a:pt x="244126" y="168447"/>
                </a:cubicBezTo>
                <a:cubicBezTo>
                  <a:pt x="244126" y="114123"/>
                  <a:pt x="268443" y="47470"/>
                  <a:pt x="287098" y="4456"/>
                </a:cubicBezTo>
                <a:cubicBezTo>
                  <a:pt x="288397" y="1351"/>
                  <a:pt x="291530" y="-110"/>
                  <a:pt x="294685" y="6"/>
                </a:cubicBezTo>
                <a:close/>
              </a:path>
            </a:pathLst>
          </a:custGeom>
          <a:solidFill>
            <a:srgbClr val="FF7A73">
              <a:alpha val="27000"/>
            </a:srgbClr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: 圆角 31"/>
          <p:cNvSpPr/>
          <p:nvPr/>
        </p:nvSpPr>
        <p:spPr>
          <a:xfrm rot="18163517">
            <a:off x="334047" y="1458481"/>
            <a:ext cx="10157362" cy="1015736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 rot="18163517">
            <a:off x="-2002264" y="-4888615"/>
            <a:ext cx="1032045" cy="10157362"/>
          </a:xfrm>
          <a:prstGeom prst="roundRect">
            <a:avLst>
              <a:gd name="adj" fmla="val 37303"/>
            </a:avLst>
          </a:prstGeom>
          <a:solidFill>
            <a:srgbClr val="FF7A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/>
        </p:nvSpPr>
        <p:spPr>
          <a:xfrm rot="18163517">
            <a:off x="-1992995" y="-1879470"/>
            <a:ext cx="968891" cy="5983197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 rot="18163517">
            <a:off x="11746934" y="3530853"/>
            <a:ext cx="968891" cy="8321267"/>
          </a:xfrm>
          <a:prstGeom prst="roundRect">
            <a:avLst>
              <a:gd name="adj" fmla="val 37303"/>
            </a:avLst>
          </a:prstGeom>
          <a:solidFill>
            <a:srgbClr val="FF9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 rot="18163517">
            <a:off x="-622882" y="-2790121"/>
            <a:ext cx="968891" cy="5445990"/>
          </a:xfrm>
          <a:prstGeom prst="roundRect">
            <a:avLst>
              <a:gd name="adj" fmla="val 37303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 rot="18163517">
            <a:off x="9922197" y="3038806"/>
            <a:ext cx="901872" cy="5061953"/>
          </a:xfrm>
          <a:prstGeom prst="roundRect">
            <a:avLst>
              <a:gd name="adj" fmla="val 39834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 rot="18163517">
            <a:off x="11343941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 rot="18163517">
            <a:off x="12754612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/>
          <p:cNvSpPr/>
          <p:nvPr/>
        </p:nvSpPr>
        <p:spPr>
          <a:xfrm rot="18163517">
            <a:off x="1106181" y="-2201905"/>
            <a:ext cx="926311" cy="4308787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2834507" y="-1946760"/>
            <a:ext cx="2248699" cy="149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b="1" spc="300" dirty="0">
              <a:solidFill>
                <a:srgbClr val="FF7A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526555" y="1384028"/>
            <a:ext cx="347394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spc="3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zh-CN" altLang="en-US" sz="44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695582" y="1506656"/>
            <a:ext cx="240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1</a:t>
            </a:r>
            <a:endParaRPr lang="zh-CN" altLang="en-US" sz="2800" b="1" spc="300" dirty="0">
              <a:solidFill>
                <a:srgbClr val="FF878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214891" y="1112520"/>
            <a:ext cx="1123950" cy="0"/>
          </a:xfrm>
          <a:prstGeom prst="line">
            <a:avLst/>
          </a:prstGeom>
          <a:ln w="28575">
            <a:solidFill>
              <a:srgbClr val="FF91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: 圆角 9"/>
          <p:cNvSpPr/>
          <p:nvPr/>
        </p:nvSpPr>
        <p:spPr>
          <a:xfrm rot="18163517">
            <a:off x="8708852" y="-1939300"/>
            <a:ext cx="921015" cy="4316505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/>
          <p:cNvSpPr/>
          <p:nvPr/>
        </p:nvSpPr>
        <p:spPr>
          <a:xfrm rot="18163517">
            <a:off x="9828715" y="-2028798"/>
            <a:ext cx="704035" cy="4308787"/>
          </a:xfrm>
          <a:prstGeom prst="roundRect">
            <a:avLst>
              <a:gd name="adj" fmla="val 37303"/>
            </a:avLst>
          </a:prstGeom>
          <a:solidFill>
            <a:srgbClr val="F6EF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tit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5435" y="2571750"/>
            <a:ext cx="8472170" cy="4003675"/>
          </a:xfrm>
          <a:prstGeom prst="rect">
            <a:avLst/>
          </a:prstGeom>
        </p:spPr>
      </p:pic>
      <p:sp>
        <p:nvSpPr>
          <p:cNvPr id="4" name="矩形: 圆角 1"/>
          <p:cNvSpPr/>
          <p:nvPr/>
        </p:nvSpPr>
        <p:spPr>
          <a:xfrm rot="18163517">
            <a:off x="943621" y="-2221590"/>
            <a:ext cx="926311" cy="4308787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20" grpId="0" bldLvl="0" animBg="1"/>
      <p:bldP spid="21" grpId="0" bldLvl="0" animBg="1"/>
      <p:bldP spid="2" grpId="0" bldLvl="0" animBg="1"/>
      <p:bldP spid="24" grpId="0"/>
      <p:bldP spid="10" grpId="0" bldLvl="0" animBg="1"/>
      <p:bldP spid="33" grpId="0" bldLvl="0" animBg="1"/>
      <p:bldP spid="4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: 圆角 31"/>
          <p:cNvSpPr/>
          <p:nvPr/>
        </p:nvSpPr>
        <p:spPr>
          <a:xfrm rot="18163517">
            <a:off x="346747" y="1492136"/>
            <a:ext cx="10157362" cy="1015736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 rot="18163517">
            <a:off x="-2002264" y="-4888615"/>
            <a:ext cx="1032045" cy="10157362"/>
          </a:xfrm>
          <a:prstGeom prst="roundRect">
            <a:avLst>
              <a:gd name="adj" fmla="val 37303"/>
            </a:avLst>
          </a:prstGeom>
          <a:solidFill>
            <a:srgbClr val="FF7A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/>
        </p:nvSpPr>
        <p:spPr>
          <a:xfrm rot="18163517">
            <a:off x="-1992995" y="-1879470"/>
            <a:ext cx="968891" cy="5983197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 rot="18163517">
            <a:off x="11746934" y="3530853"/>
            <a:ext cx="968891" cy="8321267"/>
          </a:xfrm>
          <a:prstGeom prst="roundRect">
            <a:avLst>
              <a:gd name="adj" fmla="val 37303"/>
            </a:avLst>
          </a:prstGeom>
          <a:solidFill>
            <a:srgbClr val="FF9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 rot="18163517">
            <a:off x="-622882" y="-2790121"/>
            <a:ext cx="968891" cy="5445990"/>
          </a:xfrm>
          <a:prstGeom prst="roundRect">
            <a:avLst>
              <a:gd name="adj" fmla="val 37303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 rot="18163517">
            <a:off x="9922197" y="3038806"/>
            <a:ext cx="901872" cy="5061953"/>
          </a:xfrm>
          <a:prstGeom prst="roundRect">
            <a:avLst>
              <a:gd name="adj" fmla="val 39834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 rot="18163517">
            <a:off x="11343941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 rot="18163517">
            <a:off x="12754612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/>
          <p:cNvSpPr/>
          <p:nvPr/>
        </p:nvSpPr>
        <p:spPr>
          <a:xfrm rot="18163517">
            <a:off x="1106181" y="-2201905"/>
            <a:ext cx="926311" cy="4308787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2834507" y="-1946760"/>
            <a:ext cx="2248699" cy="149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b="1" spc="300" dirty="0">
              <a:solidFill>
                <a:srgbClr val="FF7A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526555" y="1384028"/>
            <a:ext cx="347394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spc="300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zh-CN" altLang="en-US" sz="44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695582" y="1506656"/>
            <a:ext cx="240767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2</a:t>
            </a:r>
            <a:endParaRPr lang="zh-CN" altLang="en-US" sz="2800" b="1" spc="300" dirty="0">
              <a:solidFill>
                <a:srgbClr val="FF878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214891" y="1112520"/>
            <a:ext cx="1123950" cy="0"/>
          </a:xfrm>
          <a:prstGeom prst="line">
            <a:avLst/>
          </a:prstGeom>
          <a:ln w="28575">
            <a:solidFill>
              <a:srgbClr val="FF91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: 圆角 9"/>
          <p:cNvSpPr/>
          <p:nvPr/>
        </p:nvSpPr>
        <p:spPr>
          <a:xfrm rot="18163517">
            <a:off x="8708852" y="-1939300"/>
            <a:ext cx="921015" cy="4316505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/>
          <p:cNvSpPr/>
          <p:nvPr/>
        </p:nvSpPr>
        <p:spPr>
          <a:xfrm rot="18163517">
            <a:off x="9828715" y="-2028798"/>
            <a:ext cx="704035" cy="4308787"/>
          </a:xfrm>
          <a:prstGeom prst="roundRect">
            <a:avLst>
              <a:gd name="adj" fmla="val 37303"/>
            </a:avLst>
          </a:prstGeom>
          <a:solidFill>
            <a:srgbClr val="F6EF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1"/>
          <p:cNvSpPr/>
          <p:nvPr/>
        </p:nvSpPr>
        <p:spPr>
          <a:xfrm rot="18163517">
            <a:off x="943621" y="-2221590"/>
            <a:ext cx="926311" cy="4308787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dataset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1865" y="2423160"/>
            <a:ext cx="10165080" cy="4733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20" grpId="0" bldLvl="0" animBg="1"/>
      <p:bldP spid="21" grpId="0" bldLvl="0" animBg="1"/>
      <p:bldP spid="2" grpId="0" bldLvl="0" animBg="1"/>
      <p:bldP spid="24" grpId="0"/>
      <p:bldP spid="10" grpId="0" bldLvl="0" animBg="1"/>
      <p:bldP spid="33" grpId="0" bldLvl="0" animBg="1"/>
      <p:bldP spid="4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453515" y="604520"/>
            <a:ext cx="36556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  <a:endParaRPr lang="en-US" altLang="zh-CN" sz="20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046144" y="2116031"/>
            <a:ext cx="230633" cy="317095"/>
            <a:chOff x="2824725" y="1362014"/>
            <a:chExt cx="230633" cy="317095"/>
          </a:xfrm>
        </p:grpSpPr>
        <p:sp>
          <p:nvSpPr>
            <p:cNvPr id="10" name="矩形: 圆角 9"/>
            <p:cNvSpPr/>
            <p:nvPr/>
          </p:nvSpPr>
          <p:spPr>
            <a:xfrm rot="18163517">
              <a:off x="2824725" y="1362014"/>
              <a:ext cx="133128" cy="133128"/>
            </a:xfrm>
            <a:prstGeom prst="roundRect">
              <a:avLst>
                <a:gd name="adj" fmla="val 37303"/>
              </a:avLst>
            </a:prstGeom>
            <a:solidFill>
              <a:srgbClr val="1313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/>
          </p:nvSpPr>
          <p:spPr>
            <a:xfrm rot="18163517">
              <a:off x="2922230" y="1545981"/>
              <a:ext cx="133128" cy="133128"/>
            </a:xfrm>
            <a:prstGeom prst="roundRect">
              <a:avLst>
                <a:gd name="adj" fmla="val 37303"/>
              </a:avLst>
            </a:prstGeom>
            <a:solidFill>
              <a:srgbClr val="E8CE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TextBox 97"/>
          <p:cNvSpPr txBox="1"/>
          <p:nvPr/>
        </p:nvSpPr>
        <p:spPr>
          <a:xfrm>
            <a:off x="1485526" y="2946377"/>
            <a:ext cx="418315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58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 Convert the episodes from the string to the int type</a:t>
            </a:r>
            <a:endParaRPr lang="en-US" altLang="zh-CN" dirty="0">
              <a:solidFill>
                <a:srgbClr val="585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27078" y="5235617"/>
            <a:ext cx="1286433" cy="0"/>
          </a:xfrm>
          <a:prstGeom prst="line">
            <a:avLst/>
          </a:prstGeom>
          <a:ln>
            <a:solidFill>
              <a:srgbClr val="1313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 rot="14760000">
            <a:off x="1001395" y="565150"/>
            <a:ext cx="221615" cy="316865"/>
            <a:chOff x="2824725" y="1362014"/>
            <a:chExt cx="230633" cy="317095"/>
          </a:xfrm>
        </p:grpSpPr>
        <p:sp>
          <p:nvSpPr>
            <p:cNvPr id="4" name="矩形: 圆角 9"/>
            <p:cNvSpPr/>
            <p:nvPr/>
          </p:nvSpPr>
          <p:spPr>
            <a:xfrm rot="18163517">
              <a:off x="2824725" y="1362014"/>
              <a:ext cx="133128" cy="133128"/>
            </a:xfrm>
            <a:prstGeom prst="roundRect">
              <a:avLst>
                <a:gd name="adj" fmla="val 37303"/>
              </a:avLst>
            </a:prstGeom>
            <a:solidFill>
              <a:srgbClr val="1313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: 圆角 11"/>
            <p:cNvSpPr/>
            <p:nvPr/>
          </p:nvSpPr>
          <p:spPr>
            <a:xfrm rot="18163517">
              <a:off x="2922230" y="1545981"/>
              <a:ext cx="133128" cy="133128"/>
            </a:xfrm>
            <a:prstGeom prst="roundRect">
              <a:avLst>
                <a:gd name="adj" fmla="val 37303"/>
              </a:avLst>
            </a:prstGeom>
            <a:solidFill>
              <a:srgbClr val="E8CE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6" name="图片 5" descr="preprocessing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1755" y="1818005"/>
            <a:ext cx="5381625" cy="1096645"/>
          </a:xfrm>
          <a:prstGeom prst="rect">
            <a:avLst/>
          </a:prstGeom>
        </p:spPr>
      </p:pic>
      <p:pic>
        <p:nvPicPr>
          <p:cNvPr id="11" name="图片 10" descr="preprocessing-2"/>
          <p:cNvPicPr>
            <a:picLocks noChangeAspect="1"/>
          </p:cNvPicPr>
          <p:nvPr/>
        </p:nvPicPr>
        <p:blipFill>
          <a:blip r:embed="rId2"/>
          <a:srcRect r="3745"/>
          <a:stretch>
            <a:fillRect/>
          </a:stretch>
        </p:blipFill>
        <p:spPr>
          <a:xfrm>
            <a:off x="5761990" y="3933825"/>
            <a:ext cx="6430010" cy="978535"/>
          </a:xfrm>
          <a:prstGeom prst="rect">
            <a:avLst/>
          </a:prstGeom>
        </p:spPr>
      </p:pic>
      <p:sp>
        <p:nvSpPr>
          <p:cNvPr id="18" name="TextBox 97"/>
          <p:cNvSpPr txBox="1"/>
          <p:nvPr/>
        </p:nvSpPr>
        <p:spPr>
          <a:xfrm>
            <a:off x="1527436" y="1748767"/>
            <a:ext cx="418315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58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 Remove the null values from the data</a:t>
            </a:r>
            <a:endParaRPr lang="en-US" altLang="zh-CN" dirty="0">
              <a:solidFill>
                <a:srgbClr val="585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: 圆角 31"/>
          <p:cNvSpPr/>
          <p:nvPr/>
        </p:nvSpPr>
        <p:spPr>
          <a:xfrm rot="18163517">
            <a:off x="334047" y="1458481"/>
            <a:ext cx="10157362" cy="10157362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 rot="18163517">
            <a:off x="-2002264" y="-4888615"/>
            <a:ext cx="1032045" cy="10157362"/>
          </a:xfrm>
          <a:prstGeom prst="roundRect">
            <a:avLst>
              <a:gd name="adj" fmla="val 37303"/>
            </a:avLst>
          </a:prstGeom>
          <a:solidFill>
            <a:srgbClr val="FF7A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/>
        </p:nvSpPr>
        <p:spPr>
          <a:xfrm rot="18163517">
            <a:off x="-1992995" y="-1879470"/>
            <a:ext cx="968891" cy="5983197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 rot="18163517">
            <a:off x="11746934" y="3530853"/>
            <a:ext cx="968891" cy="8321267"/>
          </a:xfrm>
          <a:prstGeom prst="roundRect">
            <a:avLst>
              <a:gd name="adj" fmla="val 37303"/>
            </a:avLst>
          </a:prstGeom>
          <a:solidFill>
            <a:srgbClr val="FF9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/>
          <p:cNvSpPr/>
          <p:nvPr/>
        </p:nvSpPr>
        <p:spPr>
          <a:xfrm rot="18163517">
            <a:off x="-622882" y="-2790121"/>
            <a:ext cx="968891" cy="5445990"/>
          </a:xfrm>
          <a:prstGeom prst="roundRect">
            <a:avLst>
              <a:gd name="adj" fmla="val 37303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 rot="18163517">
            <a:off x="9922197" y="3038806"/>
            <a:ext cx="901872" cy="5061953"/>
          </a:xfrm>
          <a:prstGeom prst="roundRect">
            <a:avLst>
              <a:gd name="adj" fmla="val 39834"/>
            </a:avLst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 rot="18163517">
            <a:off x="11343941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 rot="18163517">
            <a:off x="12754612" y="2609340"/>
            <a:ext cx="968891" cy="6239104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/>
          <p:cNvSpPr/>
          <p:nvPr/>
        </p:nvSpPr>
        <p:spPr>
          <a:xfrm rot="18163517">
            <a:off x="1106181" y="-2201905"/>
            <a:ext cx="926311" cy="4308787"/>
          </a:xfrm>
          <a:prstGeom prst="roundRect">
            <a:avLst>
              <a:gd name="adj" fmla="val 37303"/>
            </a:avLst>
          </a:prstGeom>
          <a:solidFill>
            <a:srgbClr val="FF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2834507" y="-1946760"/>
            <a:ext cx="2248699" cy="149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b="1" spc="300" dirty="0">
              <a:solidFill>
                <a:srgbClr val="FF7A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82715" y="2563858"/>
            <a:ext cx="347394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spc="300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zh-CN" altLang="en-US" sz="44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815847" y="1853366"/>
            <a:ext cx="2407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878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3</a:t>
            </a:r>
            <a:endParaRPr lang="zh-CN" altLang="en-US" sz="2800" b="1" spc="300" dirty="0">
              <a:solidFill>
                <a:srgbClr val="FF878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5457711" y="1130300"/>
            <a:ext cx="1123950" cy="0"/>
          </a:xfrm>
          <a:prstGeom prst="line">
            <a:avLst/>
          </a:prstGeom>
          <a:ln w="28575">
            <a:solidFill>
              <a:srgbClr val="FF91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97"/>
          <p:cNvSpPr txBox="1"/>
          <p:nvPr/>
        </p:nvSpPr>
        <p:spPr>
          <a:xfrm>
            <a:off x="3921371" y="3520571"/>
            <a:ext cx="4183157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58585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analysis will include two parts: questions with explaination and other simple charts</a:t>
            </a:r>
            <a:endParaRPr lang="en-US" altLang="zh-CN" dirty="0">
              <a:solidFill>
                <a:srgbClr val="58585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: 圆角 9"/>
          <p:cNvSpPr/>
          <p:nvPr/>
        </p:nvSpPr>
        <p:spPr>
          <a:xfrm rot="18163517">
            <a:off x="8708852" y="-1939300"/>
            <a:ext cx="921015" cy="4316505"/>
          </a:xfrm>
          <a:prstGeom prst="roundRect">
            <a:avLst>
              <a:gd name="adj" fmla="val 37303"/>
            </a:avLst>
          </a:prstGeom>
          <a:solidFill>
            <a:srgbClr val="131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/>
          <p:cNvSpPr/>
          <p:nvPr/>
        </p:nvSpPr>
        <p:spPr>
          <a:xfrm rot="18163517">
            <a:off x="9828715" y="-2028798"/>
            <a:ext cx="704035" cy="4308787"/>
          </a:xfrm>
          <a:prstGeom prst="roundRect">
            <a:avLst>
              <a:gd name="adj" fmla="val 37303"/>
            </a:avLst>
          </a:prstGeom>
          <a:solidFill>
            <a:srgbClr val="F6EF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20" grpId="0" bldLvl="0" animBg="1"/>
      <p:bldP spid="21" grpId="0" bldLvl="0" animBg="1"/>
      <p:bldP spid="2" grpId="0" bldLvl="0" animBg="1"/>
      <p:bldP spid="24" grpId="0"/>
      <p:bldP spid="31" grpId="0"/>
      <p:bldP spid="10" grpId="0" bldLvl="0" animBg="1"/>
      <p:bldP spid="3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16200000">
            <a:off x="7150730" y="1044515"/>
            <a:ext cx="3429001" cy="5271620"/>
          </a:xfrm>
          <a:prstGeom prst="rect">
            <a:avLst/>
          </a:prstGeom>
          <a:solidFill>
            <a:srgbClr val="E8C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453811" y="640791"/>
            <a:ext cx="240767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1</a:t>
            </a:r>
            <a:endParaRPr lang="en-US" altLang="zh-CN" sz="28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9731" y="2274540"/>
            <a:ext cx="3904934" cy="2078860"/>
            <a:chOff x="1551447" y="1633100"/>
            <a:chExt cx="3904934" cy="2078860"/>
          </a:xfrm>
        </p:grpSpPr>
        <p:grpSp>
          <p:nvGrpSpPr>
            <p:cNvPr id="7" name="组合 6"/>
            <p:cNvGrpSpPr/>
            <p:nvPr/>
          </p:nvGrpSpPr>
          <p:grpSpPr>
            <a:xfrm>
              <a:off x="1551766" y="1633100"/>
              <a:ext cx="3904615" cy="525780"/>
              <a:chOff x="6627114" y="1550035"/>
              <a:chExt cx="3904615" cy="525780"/>
            </a:xfrm>
          </p:grpSpPr>
          <p:sp>
            <p:nvSpPr>
              <p:cNvPr id="8" name="矩形: 圆角 7"/>
              <p:cNvSpPr/>
              <p:nvPr/>
            </p:nvSpPr>
            <p:spPr>
              <a:xfrm rot="16200000">
                <a:off x="8316531" y="-139383"/>
                <a:ext cx="525780" cy="3904615"/>
              </a:xfrm>
              <a:prstGeom prst="roundRect">
                <a:avLst>
                  <a:gd name="adj" fmla="val 37303"/>
                </a:avLst>
              </a:prstGeom>
              <a:solidFill>
                <a:srgbClr val="E8CE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6761734" y="1628140"/>
                <a:ext cx="3695700" cy="2679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spc="3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See explaination here</a:t>
                </a:r>
                <a:r>
                  <a:rPr lang="zh-CN" altLang="en-US" b="1" spc="3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➡️</a:t>
                </a:r>
                <a:endParaRPr lang="zh-CN" altLang="en-US" b="1" spc="3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" name="TextBox 31" descr="e7d195523061f1c0e8da580c895714cc9e657dc935b73854DD54234BF92455C2409EC703713D08D418A918AD21FB4B97B212F83F8516769F1C595028FE6458DEA8E413C6E2511160CEE934C7F76380B4A00578EC6E9EBBA9EA7E9C0D08978EBE645FBBB552A33C3C7E4E74627D27A0AB9A4AFC8515EB590619007B508976CD66BE9A5580AC326A253E64BA46F6B6D6D1"/>
            <p:cNvSpPr txBox="1"/>
            <p:nvPr/>
          </p:nvSpPr>
          <p:spPr>
            <a:xfrm>
              <a:off x="1551447" y="2236855"/>
              <a:ext cx="3586610" cy="1475105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kumimoji="0" lang="en-US" sz="2000" b="0" i="0" u="none" strike="noStrike" kern="0" cap="none" spc="80" normalizeH="0" noProof="0" dirty="0">
                  <a:ln>
                    <a:noFill/>
                  </a:ln>
                  <a:solidFill>
                    <a:srgbClr val="585858"/>
                  </a:solidFill>
                  <a:effectLst/>
                  <a:uLnTx/>
                  <a:uFillTx/>
                  <a:latin typeface="Arial Unicode MS" panose="020B0604020202020204" charset="-122"/>
                  <a:ea typeface="Arial Unicode MS" panose="020B0604020202020204" charset="-122"/>
                  <a:cs typeface="Lato Light"/>
                </a:rPr>
                <a:t>Is there any relationship between rating and </a:t>
              </a:r>
              <a:r>
                <a:rPr lang="en-US" sz="2000" kern="0" spc="80" noProof="0" dirty="0">
                  <a:ln>
                    <a:noFill/>
                  </a:ln>
                  <a:solidFill>
                    <a:srgbClr val="585858"/>
                  </a:solidFill>
                  <a:effectLst/>
                  <a:uLnTx/>
                  <a:uFillTx/>
                  <a:latin typeface="Arial Unicode MS" panose="020B0604020202020204" charset="-122"/>
                  <a:ea typeface="Arial Unicode MS" panose="020B0604020202020204" charset="-122"/>
                  <a:cs typeface="Lato Light"/>
                  <a:sym typeface="+mn-ea"/>
                </a:rPr>
                <a:t>rating</a:t>
              </a:r>
              <a:r>
                <a:rPr kumimoji="0" lang="en-US" sz="2000" b="0" i="0" u="none" strike="noStrike" kern="0" cap="none" spc="80" normalizeH="0" noProof="0" dirty="0">
                  <a:ln>
                    <a:noFill/>
                  </a:ln>
                  <a:solidFill>
                    <a:srgbClr val="585858"/>
                  </a:solidFill>
                  <a:effectLst/>
                  <a:uLnTx/>
                  <a:uFillTx/>
                  <a:latin typeface="Arial Unicode MS" panose="020B0604020202020204" charset="-122"/>
                  <a:ea typeface="Arial Unicode MS" panose="020B0604020202020204" charset="-122"/>
                  <a:cs typeface="Lato Light"/>
                </a:rPr>
                <a:t> members?</a:t>
              </a:r>
              <a:endParaRPr kumimoji="0" lang="en-US" sz="2000" b="0" i="0" u="none" strike="noStrike" kern="0" cap="none" spc="80" normalizeH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 Unicode MS" panose="020B0604020202020204" charset="-122"/>
                <a:ea typeface="Arial Unicode MS" panose="020B0604020202020204" charset="-122"/>
                <a:cs typeface="Lato Light"/>
              </a:endParaRPr>
            </a:p>
          </p:txBody>
        </p:sp>
      </p:grpSp>
      <p:pic>
        <p:nvPicPr>
          <p:cNvPr id="6" name="图片 5" descr="question1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0180" y="0"/>
            <a:ext cx="4181475" cy="2872740"/>
          </a:xfrm>
          <a:prstGeom prst="rect">
            <a:avLst/>
          </a:prstGeom>
        </p:spPr>
      </p:pic>
      <p:pic>
        <p:nvPicPr>
          <p:cNvPr id="4" name="图片 3" descr="question1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280" y="1645285"/>
            <a:ext cx="5347335" cy="511429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0415270" y="3795395"/>
            <a:ext cx="13595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🤔️</a:t>
            </a:r>
            <a:endParaRPr lang="zh-CN" altLang="en-US" sz="5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 rot="16200000">
            <a:off x="1869550" y="1150886"/>
            <a:ext cx="3429001" cy="5271620"/>
          </a:xfrm>
          <a:prstGeom prst="rect">
            <a:avLst/>
          </a:prstGeom>
          <a:solidFill>
            <a:srgbClr val="FF7A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453811" y="640791"/>
            <a:ext cx="240767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 2</a:t>
            </a:r>
            <a:endParaRPr lang="zh-CN" altLang="en-US" sz="28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549566" y="2142601"/>
            <a:ext cx="4110536" cy="2079354"/>
            <a:chOff x="1551447" y="1632606"/>
            <a:chExt cx="4110536" cy="2079354"/>
          </a:xfrm>
        </p:grpSpPr>
        <p:grpSp>
          <p:nvGrpSpPr>
            <p:cNvPr id="7" name="组合 6"/>
            <p:cNvGrpSpPr/>
            <p:nvPr/>
          </p:nvGrpSpPr>
          <p:grpSpPr>
            <a:xfrm>
              <a:off x="1551628" y="1632606"/>
              <a:ext cx="4110355" cy="525780"/>
              <a:chOff x="6626976" y="1549541"/>
              <a:chExt cx="4110355" cy="525780"/>
            </a:xfrm>
          </p:grpSpPr>
          <p:sp>
            <p:nvSpPr>
              <p:cNvPr id="8" name="矩形: 圆角 7"/>
              <p:cNvSpPr/>
              <p:nvPr/>
            </p:nvSpPr>
            <p:spPr>
              <a:xfrm rot="16200000">
                <a:off x="8419263" y="-242747"/>
                <a:ext cx="525780" cy="4110355"/>
              </a:xfrm>
              <a:prstGeom prst="roundRect">
                <a:avLst>
                  <a:gd name="adj" fmla="val 37303"/>
                </a:avLst>
              </a:prstGeom>
              <a:solidFill>
                <a:srgbClr val="FF91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6731433" y="1627963"/>
                <a:ext cx="3900805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spc="3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You can see</a:t>
                </a:r>
                <a:r>
                  <a:rPr lang="zh-CN" altLang="en-US" sz="2000" b="1" spc="3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⬅</a:t>
                </a:r>
                <a:r>
                  <a:rPr lang="zh-CN" altLang="en-US" b="1" spc="300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️</a:t>
                </a:r>
                <a:endParaRPr lang="zh-CN" altLang="en-US" b="1" spc="3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" name="TextBox 31" descr="e7d195523061f1c0e8da580c895714cc9e657dc935b73854DD54234BF92455C2409EC703713D08D418A918AD21FB4B97B212F83F8516769F1C595028FE6458DEA8E413C6E2511160CEE934C7F76380B4A00578EC6E9EBBA9EA7E9C0D08978EBE645FBBB552A33C3C7E4E74627D27A0AB9A4AFC8515EB590619007B508976CD66BE9A5580AC326A253E64BA46F6B6D6D1"/>
            <p:cNvSpPr txBox="1"/>
            <p:nvPr/>
          </p:nvSpPr>
          <p:spPr>
            <a:xfrm>
              <a:off x="1551447" y="2236855"/>
              <a:ext cx="3586610" cy="1475105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kumimoji="0" lang="en-US" sz="2000" b="0" i="0" u="none" strike="noStrike" kern="0" cap="none" spc="80" normalizeH="0" noProof="0" dirty="0">
                  <a:ln>
                    <a:noFill/>
                  </a:ln>
                  <a:solidFill>
                    <a:srgbClr val="585858"/>
                  </a:solidFill>
                  <a:effectLst/>
                  <a:uLnTx/>
                  <a:uFillTx/>
                  <a:latin typeface="Arial Unicode MS" panose="020B0604020202020204" charset="-122"/>
                  <a:ea typeface="Arial Unicode MS" panose="020B0604020202020204" charset="-122"/>
                  <a:cs typeface="Lato Light"/>
                </a:rPr>
                <a:t>Which genre is the most popular one within the range users selected?</a:t>
              </a:r>
              <a:endParaRPr kumimoji="0" lang="en-US" sz="2000" b="0" i="0" u="none" strike="noStrike" kern="0" cap="none" spc="80" normalizeH="0" noProof="0" dirty="0">
                <a:ln>
                  <a:noFill/>
                </a:ln>
                <a:solidFill>
                  <a:srgbClr val="585858"/>
                </a:solidFill>
                <a:effectLst/>
                <a:uLnTx/>
                <a:uFillTx/>
                <a:latin typeface="Arial Unicode MS" panose="020B0604020202020204" charset="-122"/>
                <a:ea typeface="Arial Unicode MS" panose="020B0604020202020204" charset="-122"/>
                <a:cs typeface="Lato Light"/>
              </a:endParaRPr>
            </a:p>
          </p:txBody>
        </p:sp>
      </p:grpSp>
      <p:pic>
        <p:nvPicPr>
          <p:cNvPr id="4" name="图片 3" descr="question-2"/>
          <p:cNvPicPr>
            <a:picLocks noChangeAspect="1"/>
          </p:cNvPicPr>
          <p:nvPr/>
        </p:nvPicPr>
        <p:blipFill>
          <a:blip r:embed="rId1"/>
          <a:srcRect r="1180" b="3046"/>
          <a:stretch>
            <a:fillRect/>
          </a:stretch>
        </p:blipFill>
        <p:spPr>
          <a:xfrm>
            <a:off x="384810" y="1162685"/>
            <a:ext cx="5516880" cy="55645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 rot="600000">
            <a:off x="4481195" y="847090"/>
            <a:ext cx="9550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/>
              <a:t>😯</a:t>
            </a:r>
            <a:endParaRPr lang="zh-CN" altLang="en-US" sz="4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975146" y="4079307"/>
            <a:ext cx="10571486" cy="2137901"/>
          </a:xfrm>
          <a:prstGeom prst="rect">
            <a:avLst/>
          </a:prstGeom>
          <a:solidFill>
            <a:srgbClr val="FF9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53515" y="640715"/>
            <a:ext cx="37299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spc="3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Charts-Filters</a:t>
            </a:r>
            <a:endParaRPr lang="en-US" altLang="zh-CN" sz="2000" b="1" spc="3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346026" y="1424436"/>
            <a:ext cx="4300220" cy="1436370"/>
            <a:chOff x="1233483" y="2246792"/>
            <a:chExt cx="4300220" cy="1436370"/>
          </a:xfrm>
        </p:grpSpPr>
        <p:sp>
          <p:nvSpPr>
            <p:cNvPr id="5" name="文本框 4"/>
            <p:cNvSpPr txBox="1"/>
            <p:nvPr/>
          </p:nvSpPr>
          <p:spPr>
            <a:xfrm>
              <a:off x="1362695" y="2246792"/>
              <a:ext cx="105156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FF918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Chart</a:t>
              </a:r>
              <a:endParaRPr lang="zh-CN" altLang="en-US" sz="2800" dirty="0">
                <a:solidFill>
                  <a:srgbClr val="FF918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15728" y="2853217"/>
              <a:ext cx="4117975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Slider and Multiselect filtering widgets are used to assist the layout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233483" y="2361316"/>
              <a:ext cx="55984" cy="1003798"/>
            </a:xfrm>
            <a:prstGeom prst="rect">
              <a:avLst/>
            </a:prstGeom>
            <a:solidFill>
              <a:srgbClr val="FF918B"/>
            </a:solidFill>
            <a:ln>
              <a:solidFill>
                <a:srgbClr val="FF91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7" name="图片 6" descr="/Users/chenjiang/Desktop/chart-1.pngchart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03910" y="3361055"/>
            <a:ext cx="5277485" cy="2554605"/>
          </a:xfrm>
          <a:prstGeom prst="rect">
            <a:avLst/>
          </a:prstGeom>
        </p:spPr>
      </p:pic>
      <p:pic>
        <p:nvPicPr>
          <p:cNvPr id="9" name="图片 8" descr="/Users/chenjiang/Desktop/chart-2.pngchart-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314440" y="4238625"/>
            <a:ext cx="5363845" cy="2409190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6779773" y="1424436"/>
            <a:ext cx="4373245" cy="1482090"/>
            <a:chOff x="1233483" y="2246792"/>
            <a:chExt cx="4373245" cy="1482090"/>
          </a:xfrm>
        </p:grpSpPr>
        <p:sp>
          <p:nvSpPr>
            <p:cNvPr id="40" name="文本框 39"/>
            <p:cNvSpPr txBox="1"/>
            <p:nvPr/>
          </p:nvSpPr>
          <p:spPr>
            <a:xfrm>
              <a:off x="1362695" y="2246792"/>
              <a:ext cx="93345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FF918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  <a:endParaRPr lang="zh-CN" altLang="en-US" sz="2800" dirty="0">
                <a:solidFill>
                  <a:srgbClr val="FF918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415728" y="2853217"/>
              <a:ext cx="4191000" cy="875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en-US" altLang="pt-BR" sz="1600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And you can see the detailed data as you like it</a:t>
              </a:r>
              <a:r>
                <a:rPr lang="pt-BR" altLang="zh-CN" kern="0" spc="80" dirty="0">
                  <a:solidFill>
                    <a:srgbClr val="585858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1233483" y="2361316"/>
              <a:ext cx="55984" cy="1003798"/>
            </a:xfrm>
            <a:prstGeom prst="rect">
              <a:avLst/>
            </a:prstGeom>
            <a:solidFill>
              <a:srgbClr val="FF918B"/>
            </a:solidFill>
            <a:ln>
              <a:solidFill>
                <a:srgbClr val="FF91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</Words>
  <Application>WPS 演示</Application>
  <PresentationFormat>宽屏</PresentationFormat>
  <Paragraphs>105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Arial Unicode MS</vt:lpstr>
      <vt:lpstr>Lato Light</vt:lpstr>
      <vt:lpstr>Segoe Print</vt:lpstr>
      <vt:lpstr>Calibri</vt:lpstr>
      <vt:lpstr>微软雅黑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chenjiang</dc:creator>
  <cp:lastModifiedBy>妖</cp:lastModifiedBy>
  <cp:revision>19</cp:revision>
  <dcterms:created xsi:type="dcterms:W3CDTF">2022-11-01T08:31:00Z</dcterms:created>
  <dcterms:modified xsi:type="dcterms:W3CDTF">2022-11-05T12:51:25Z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2052-11.1.0.12598</vt:lpwstr>
  </property>
  <property fmtid="{D5CDD505-2E9C-101B-9397-08002B2CF9AE}" pid="3" name="ICV">
    <vt:lpwstr>829360A8167748C6A12D82F3B6CC608A</vt:lpwstr>
  </property>
</Properties>
</file>

<file path=docProps/thumbnail.jpeg>
</file>